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690" r:id="rId3"/>
    <p:sldId id="388" r:id="rId4"/>
    <p:sldId id="674" r:id="rId5"/>
    <p:sldId id="687" r:id="rId6"/>
    <p:sldId id="688" r:id="rId7"/>
    <p:sldId id="682" r:id="rId8"/>
    <p:sldId id="675" r:id="rId9"/>
    <p:sldId id="642" r:id="rId10"/>
    <p:sldId id="683" r:id="rId11"/>
    <p:sldId id="691" r:id="rId12"/>
    <p:sldId id="676" r:id="rId13"/>
    <p:sldId id="664" r:id="rId14"/>
    <p:sldId id="678" r:id="rId15"/>
    <p:sldId id="685" r:id="rId16"/>
    <p:sldId id="677" r:id="rId17"/>
    <p:sldId id="309" r:id="rId18"/>
    <p:sldId id="68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5F05B-0336-4B9C-822A-D45CD7630B65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1F0E6-C0ED-460D-92F6-E54BB61E1D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1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252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6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32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57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9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21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432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4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E374D-6E28-41D4-B529-E46F9BB595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710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1525D-19B9-4C09-8E12-BD4C33AD1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D84B03-582D-4750-9673-A63C94808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CF1C7-B0C1-4DCF-A9F0-111A1D2F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E56BAA-89FF-4AEF-A378-F5A29854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625592-07AB-4649-B9CE-27B510E9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33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632D4-9D29-44F0-8132-08F91B39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185932-1BF5-4FB8-833E-6554A9BC0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549B0-9283-408F-A781-7F77AD01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419718-06C0-450E-9F11-D1CF23C3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F7BF83-82F3-4966-8115-D1501BE3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1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FDAB4C-A9CF-4A8F-AEAB-5B5E2C57E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32DB3E-BCCE-4B8F-812D-F50F9EEEF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622B6B-4D84-4ADF-BFD1-7F8BBF9E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12422-1B00-490A-B59A-5E031B34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C3DDA6-B62F-476A-840E-9BD3685C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894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232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365125"/>
            <a:ext cx="10850563" cy="663575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297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48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6FC18-AE97-48ED-9DCE-15D9D212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B36D7-1B3A-42FD-9C03-5C768AFDB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03CB3-CC11-4764-8C27-F024FAC9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EF918-5C4F-4D6F-9186-CD6CFC63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3A6F4-C805-4B8E-B791-12E94A1B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92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CD01E-89B6-44A4-BEFF-53C570FC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780A0C-BC84-45AC-98B9-C0844F6CE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9B12CE-9FBA-4783-A4F8-80DFCF21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A1E911-98D5-4A1E-A1F9-8ADCB2D1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9561E-4F74-443B-BE7C-2E304DD0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43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06A30-BB91-4081-AC86-91D3B0B6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4F1D3B-ACB2-47CB-A342-1BCECE886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49EB6A-3084-47D6-B444-CC52A75FF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26F938-0A0D-4BE7-AF11-27E3825F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5ACB9-2DAD-4553-9B8A-45FE4020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130F53-B66A-4CB4-9003-99B646CC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905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083E1-F230-4150-A82C-A08CF03A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7DC227-7C33-4AA4-9A9A-C1D5048D8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1630F7-F53E-4C24-880A-46BFDC935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72FC55-2E18-44B3-A93B-D79CE1072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F4BCDF-3E45-4FD0-A3FF-8B5E8247C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6F3146-D7AE-4F4B-AE4B-54350924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D2B1D4-2CC1-4C45-8EDB-C158EC00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367E6-BBD3-465A-8E05-9957CDEC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0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CD3A8-1D8F-4382-8347-26E87E04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6A4907-2848-48D5-8341-A392960C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274E88-B251-49F0-BE47-4407297D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C1381C-0B61-414F-9B38-F89E50BA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187FF9-7639-494F-9B01-390257D67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D885A1-FDF7-4600-86C1-7A1F7F6A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F76CCB-0365-4B69-9F72-534186D8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071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A999B-B5D9-4E9C-80EC-E3C47F2C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3A209D-B7D4-4058-821D-EA949D232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F58505-7BFE-449D-B29C-117AE982A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08717B-502A-4E44-AE19-06480565A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A3EAB1-21B2-4659-BB89-FA30CF37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FA66F4-E6B4-4F9E-9CED-50765C99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2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C4807-C1B6-4CD0-B19D-25583E77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DCDB2F-C4D5-4417-8B50-42B79B47F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427ED9-27A3-484E-A9C2-71FE55E17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FA3AAC-EBB2-4351-810D-E6DB702E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8ED456-0449-41DF-A4FD-585B7DB0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5BA840-9D44-494B-AE80-8B1CF210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2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78AAF9-C841-4141-9A4D-F78556A7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E047AB-6BD8-42EA-AC17-F175B20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448B0-E1D0-446C-9F06-D88FA2041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116C2-20BD-447F-9377-63F7A0A52521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8C1607-B639-44C0-B191-301EA7D4A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72B1FC-2C8D-4208-9791-A97624198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E14EE-FFF6-48DD-8CC4-85C156788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088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505" b="56847"/>
          <a:stretch>
            <a:fillRect/>
          </a:stretch>
        </p:blipFill>
        <p:spPr>
          <a:xfrm>
            <a:off x="1" y="5442443"/>
            <a:ext cx="12192000" cy="14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9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10EE9044-4A99-40E6-9C4B-86852586B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636FA8-A73B-4321-B18E-09EED1D2A81C}"/>
              </a:ext>
            </a:extLst>
          </p:cNvPr>
          <p:cNvSpPr/>
          <p:nvPr/>
        </p:nvSpPr>
        <p:spPr>
          <a:xfrm>
            <a:off x="0" y="1239838"/>
            <a:ext cx="12192000" cy="4270946"/>
          </a:xfrm>
          <a:prstGeom prst="rect">
            <a:avLst/>
          </a:prstGeom>
          <a:solidFill>
            <a:srgbClr val="206AD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>
              <a:defRPr/>
            </a:pPr>
            <a:r>
              <a:rPr lang="zh-CN" altLang="en-US" sz="44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4000" kern="0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医用</a:t>
            </a:r>
            <a:r>
              <a:rPr lang="en-US" altLang="zh-CN" sz="4000" kern="0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CT</a:t>
            </a:r>
            <a:r>
              <a:rPr lang="zh-CN" altLang="en-US" sz="4000" kern="0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模体图像自动审读系统开发</a:t>
            </a:r>
            <a:endParaRPr lang="en-US" altLang="zh-CN" sz="4400" kern="0" dirty="0">
              <a:solidFill>
                <a:prstClr val="whit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6D4E1E1-744A-4B5F-A5C9-7A18316E69BE}"/>
              </a:ext>
            </a:extLst>
          </p:cNvPr>
          <p:cNvGrpSpPr/>
          <p:nvPr/>
        </p:nvGrpSpPr>
        <p:grpSpPr>
          <a:xfrm>
            <a:off x="9753600" y="405961"/>
            <a:ext cx="2034023" cy="438443"/>
            <a:chOff x="1547664" y="116632"/>
            <a:chExt cx="5960568" cy="1440160"/>
          </a:xfrm>
        </p:grpSpPr>
        <p:pic>
          <p:nvPicPr>
            <p:cNvPr id="6" name="Picture 2" descr="C:\Documents and Settings\Administrator\桌面\logo_副本.png">
              <a:extLst>
                <a:ext uri="{FF2B5EF4-FFF2-40B4-BE49-F238E27FC236}">
                  <a16:creationId xmlns:a16="http://schemas.microsoft.com/office/drawing/2014/main" id="{03BC9E21-8E77-4E71-91F0-B4006BDA8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16632"/>
              <a:ext cx="1440160" cy="14401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3E7999E-5BDC-4428-AD16-AA1BF3555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232" y="255043"/>
              <a:ext cx="4320000" cy="11633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04E603A-DAAF-4184-8001-CE791165E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90"/>
          <a:stretch/>
        </p:blipFill>
        <p:spPr>
          <a:xfrm>
            <a:off x="9368600" y="3977606"/>
            <a:ext cx="1128712" cy="1108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9DFD2C-91F3-4EFD-AF48-9BB34AF18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219" y="2637353"/>
            <a:ext cx="2261055" cy="1323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272A25-480A-4F98-8803-EAA1150BF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121"/>
          <a:stretch/>
        </p:blipFill>
        <p:spPr>
          <a:xfrm>
            <a:off x="10495746" y="3977606"/>
            <a:ext cx="1152992" cy="1108775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AB1B86F-2F9D-4A68-A8E4-E8B2557F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420520"/>
              </p:ext>
            </p:extLst>
          </p:nvPr>
        </p:nvGraphicFramePr>
        <p:xfrm>
          <a:off x="0" y="5581412"/>
          <a:ext cx="4042739" cy="1097280"/>
        </p:xfrm>
        <a:graphic>
          <a:graphicData uri="http://schemas.openxmlformats.org/drawingml/2006/table">
            <a:tbl>
              <a:tblPr firstRow="1" bandRow="1"/>
              <a:tblGrid>
                <a:gridCol w="1658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负责人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6A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付明阳</a:t>
                      </a: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229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成员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6AD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闫慧、侯爱杰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5715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1F497D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2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916" y="334517"/>
            <a:ext cx="10850563" cy="663575"/>
          </a:xfrm>
        </p:spPr>
        <p:txBody>
          <a:bodyPr/>
          <a:lstStyle/>
          <a:p>
            <a:r>
              <a:rPr lang="zh-CN" altLang="en-US" dirty="0"/>
              <a:t>算法设计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0725591" y="5394008"/>
            <a:ext cx="1323621" cy="1205519"/>
            <a:chOff x="10015331" y="4977149"/>
            <a:chExt cx="1323621" cy="1205519"/>
          </a:xfrm>
        </p:grpSpPr>
        <p:sp>
          <p:nvSpPr>
            <p:cNvPr id="6" name="Freeform 16">
              <a:extLst>
                <a:ext uri="{FF2B5EF4-FFF2-40B4-BE49-F238E27FC236}">
                  <a16:creationId xmlns:a16="http://schemas.microsoft.com/office/drawing/2014/main" id="{4EB4712C-4C77-41DB-AA06-8DBBCE3DACB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435803" y="5419568"/>
              <a:ext cx="526116" cy="370711"/>
            </a:xfrm>
            <a:custGeom>
              <a:avLst/>
              <a:gdLst>
                <a:gd name="T0" fmla="*/ 2147483646 w 145"/>
                <a:gd name="T1" fmla="*/ 2147483646 h 144"/>
                <a:gd name="T2" fmla="*/ 2147483646 w 145"/>
                <a:gd name="T3" fmla="*/ 2147483646 h 144"/>
                <a:gd name="T4" fmla="*/ 2147483646 w 145"/>
                <a:gd name="T5" fmla="*/ 2147483646 h 144"/>
                <a:gd name="T6" fmla="*/ 2147483646 w 145"/>
                <a:gd name="T7" fmla="*/ 2147483646 h 144"/>
                <a:gd name="T8" fmla="*/ 2147483646 w 145"/>
                <a:gd name="T9" fmla="*/ 0 h 144"/>
                <a:gd name="T10" fmla="*/ 0 w 145"/>
                <a:gd name="T11" fmla="*/ 2147483646 h 144"/>
                <a:gd name="T12" fmla="*/ 2147483646 w 145"/>
                <a:gd name="T13" fmla="*/ 2147483646 h 144"/>
                <a:gd name="T14" fmla="*/ 2147483646 w 145"/>
                <a:gd name="T15" fmla="*/ 2147483646 h 144"/>
                <a:gd name="T16" fmla="*/ 2147483646 w 145"/>
                <a:gd name="T17" fmla="*/ 2147483646 h 144"/>
                <a:gd name="T18" fmla="*/ 2147483646 w 145"/>
                <a:gd name="T19" fmla="*/ 2147483646 h 144"/>
                <a:gd name="T20" fmla="*/ 2147483646 w 145"/>
                <a:gd name="T21" fmla="*/ 2147483646 h 144"/>
                <a:gd name="T22" fmla="*/ 2147483646 w 145"/>
                <a:gd name="T23" fmla="*/ 2147483646 h 144"/>
                <a:gd name="T24" fmla="*/ 2147483646 w 145"/>
                <a:gd name="T25" fmla="*/ 2147483646 h 144"/>
                <a:gd name="T26" fmla="*/ 2147483646 w 145"/>
                <a:gd name="T27" fmla="*/ 2147483646 h 144"/>
                <a:gd name="T28" fmla="*/ 2147483646 w 145"/>
                <a:gd name="T29" fmla="*/ 2147483646 h 144"/>
                <a:gd name="T30" fmla="*/ 2147483646 w 145"/>
                <a:gd name="T31" fmla="*/ 2147483646 h 144"/>
                <a:gd name="T32" fmla="*/ 2147483646 w 145"/>
                <a:gd name="T33" fmla="*/ 2147483646 h 144"/>
                <a:gd name="T34" fmla="*/ 2147483646 w 145"/>
                <a:gd name="T35" fmla="*/ 2147483646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KSO_Shape">
              <a:extLst>
                <a:ext uri="{FF2B5EF4-FFF2-40B4-BE49-F238E27FC236}">
                  <a16:creationId xmlns:a16="http://schemas.microsoft.com/office/drawing/2014/main" id="{7BD76667-3DF3-4AA2-B2A5-B39336741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5331" y="4977149"/>
              <a:ext cx="1323621" cy="1205519"/>
            </a:xfrm>
            <a:custGeom>
              <a:avLst/>
              <a:gdLst>
                <a:gd name="T0" fmla="*/ 360758 w 2443615"/>
                <a:gd name="T1" fmla="*/ 130689 h 2406492"/>
                <a:gd name="T2" fmla="*/ 130500 w 2443615"/>
                <a:gd name="T3" fmla="*/ 360655 h 2406492"/>
                <a:gd name="T4" fmla="*/ 360758 w 2443615"/>
                <a:gd name="T5" fmla="*/ 590620 h 2406492"/>
                <a:gd name="T6" fmla="*/ 591017 w 2443615"/>
                <a:gd name="T7" fmla="*/ 360655 h 2406492"/>
                <a:gd name="T8" fmla="*/ 360758 w 2443615"/>
                <a:gd name="T9" fmla="*/ 130689 h 2406492"/>
                <a:gd name="T10" fmla="*/ 331214 w 2443615"/>
                <a:gd name="T11" fmla="*/ 0 h 2406492"/>
                <a:gd name="T12" fmla="*/ 390303 w 2443615"/>
                <a:gd name="T13" fmla="*/ 0 h 2406492"/>
                <a:gd name="T14" fmla="*/ 403145 w 2443615"/>
                <a:gd name="T15" fmla="*/ 72751 h 2406492"/>
                <a:gd name="T16" fmla="*/ 513586 w 2443615"/>
                <a:gd name="T17" fmla="*/ 112896 h 2406492"/>
                <a:gd name="T18" fmla="*/ 570246 w 2443615"/>
                <a:gd name="T19" fmla="*/ 65410 h 2406492"/>
                <a:gd name="T20" fmla="*/ 615511 w 2443615"/>
                <a:gd name="T21" fmla="*/ 103344 h 2406492"/>
                <a:gd name="T22" fmla="*/ 578526 w 2443615"/>
                <a:gd name="T23" fmla="*/ 167318 h 2406492"/>
                <a:gd name="T24" fmla="*/ 637291 w 2443615"/>
                <a:gd name="T25" fmla="*/ 268971 h 2406492"/>
                <a:gd name="T26" fmla="*/ 711257 w 2443615"/>
                <a:gd name="T27" fmla="*/ 268969 h 2406492"/>
                <a:gd name="T28" fmla="*/ 721517 w 2443615"/>
                <a:gd name="T29" fmla="*/ 327086 h 2406492"/>
                <a:gd name="T30" fmla="*/ 652011 w 2443615"/>
                <a:gd name="T31" fmla="*/ 352350 h 2406492"/>
                <a:gd name="T32" fmla="*/ 631603 w 2443615"/>
                <a:gd name="T33" fmla="*/ 467946 h 2406492"/>
                <a:gd name="T34" fmla="*/ 688265 w 2443615"/>
                <a:gd name="T35" fmla="*/ 515429 h 2406492"/>
                <a:gd name="T36" fmla="*/ 658721 w 2443615"/>
                <a:gd name="T37" fmla="*/ 566537 h 2406492"/>
                <a:gd name="T38" fmla="*/ 589216 w 2443615"/>
                <a:gd name="T39" fmla="*/ 541269 h 2406492"/>
                <a:gd name="T40" fmla="*/ 499184 w 2443615"/>
                <a:gd name="T41" fmla="*/ 616718 h 2406492"/>
                <a:gd name="T42" fmla="*/ 512031 w 2443615"/>
                <a:gd name="T43" fmla="*/ 689468 h 2406492"/>
                <a:gd name="T44" fmla="*/ 456505 w 2443615"/>
                <a:gd name="T45" fmla="*/ 709652 h 2406492"/>
                <a:gd name="T46" fmla="*/ 419523 w 2443615"/>
                <a:gd name="T47" fmla="*/ 645676 h 2406492"/>
                <a:gd name="T48" fmla="*/ 301994 w 2443615"/>
                <a:gd name="T49" fmla="*/ 645676 h 2406492"/>
                <a:gd name="T50" fmla="*/ 265013 w 2443615"/>
                <a:gd name="T51" fmla="*/ 709652 h 2406492"/>
                <a:gd name="T52" fmla="*/ 209487 w 2443615"/>
                <a:gd name="T53" fmla="*/ 689468 h 2406492"/>
                <a:gd name="T54" fmla="*/ 222334 w 2443615"/>
                <a:gd name="T55" fmla="*/ 616718 h 2406492"/>
                <a:gd name="T56" fmla="*/ 132302 w 2443615"/>
                <a:gd name="T57" fmla="*/ 541269 h 2406492"/>
                <a:gd name="T58" fmla="*/ 62796 w 2443615"/>
                <a:gd name="T59" fmla="*/ 566537 h 2406492"/>
                <a:gd name="T60" fmla="*/ 33252 w 2443615"/>
                <a:gd name="T61" fmla="*/ 515429 h 2406492"/>
                <a:gd name="T62" fmla="*/ 89915 w 2443615"/>
                <a:gd name="T63" fmla="*/ 467946 h 2406492"/>
                <a:gd name="T64" fmla="*/ 69506 w 2443615"/>
                <a:gd name="T65" fmla="*/ 352350 h 2406492"/>
                <a:gd name="T66" fmla="*/ 0 w 2443615"/>
                <a:gd name="T67" fmla="*/ 327086 h 2406492"/>
                <a:gd name="T68" fmla="*/ 10261 w 2443615"/>
                <a:gd name="T69" fmla="*/ 268969 h 2406492"/>
                <a:gd name="T70" fmla="*/ 84227 w 2443615"/>
                <a:gd name="T71" fmla="*/ 268971 h 2406492"/>
                <a:gd name="T72" fmla="*/ 142991 w 2443615"/>
                <a:gd name="T73" fmla="*/ 167318 h 2406492"/>
                <a:gd name="T74" fmla="*/ 106006 w 2443615"/>
                <a:gd name="T75" fmla="*/ 103344 h 2406492"/>
                <a:gd name="T76" fmla="*/ 151271 w 2443615"/>
                <a:gd name="T77" fmla="*/ 65410 h 2406492"/>
                <a:gd name="T78" fmla="*/ 207931 w 2443615"/>
                <a:gd name="T79" fmla="*/ 112896 h 2406492"/>
                <a:gd name="T80" fmla="*/ 318372 w 2443615"/>
                <a:gd name="T81" fmla="*/ 72751 h 2406492"/>
                <a:gd name="T82" fmla="*/ 331214 w 2443615"/>
                <a:gd name="T83" fmla="*/ 0 h 240649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lIns="501445" tIns="575655" rIns="501445" bIns="614746" anchor="ctr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4027" y="1767264"/>
            <a:ext cx="1989085" cy="3381566"/>
            <a:chOff x="598983" y="1714255"/>
            <a:chExt cx="1989085" cy="338156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983" y="1714255"/>
              <a:ext cx="1989085" cy="1951826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98983" y="3895492"/>
              <a:ext cx="168659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defTabSz="913765">
                <a:lnSpc>
                  <a:spcPct val="200000"/>
                </a:lnSpc>
                <a:buClr>
                  <a:schemeClr val="tx1"/>
                </a:buClr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读取原始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Dicom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图片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017081" y="1767240"/>
            <a:ext cx="2042816" cy="3348472"/>
            <a:chOff x="2968968" y="1747350"/>
            <a:chExt cx="2042816" cy="334847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885" y="1747350"/>
              <a:ext cx="1919756" cy="1925838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968968" y="3895493"/>
              <a:ext cx="20428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defTabSz="913765">
                <a:lnSpc>
                  <a:spcPct val="20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图像边界定位和边缘检测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32953" y="1767240"/>
            <a:ext cx="2009314" cy="3381567"/>
            <a:chOff x="5327553" y="1714254"/>
            <a:chExt cx="2009314" cy="338156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870" y="1714254"/>
              <a:ext cx="1926062" cy="1925837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327553" y="3895492"/>
              <a:ext cx="200931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defTabSz="913765">
                <a:lnSpc>
                  <a:spcPct val="20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处理八种材料柱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—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线性值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266683" y="1793772"/>
            <a:ext cx="1933754" cy="3373034"/>
            <a:chOff x="7648486" y="1722787"/>
            <a:chExt cx="1933754" cy="337303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486" y="1722787"/>
              <a:ext cx="1933754" cy="1925838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7723079" y="3895492"/>
              <a:ext cx="177895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defTabSz="913765">
                <a:lnSpc>
                  <a:spcPct val="20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处理螺旋线钨珠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—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层厚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444975" y="1793772"/>
            <a:ext cx="1932120" cy="3935564"/>
            <a:chOff x="9784533" y="1714254"/>
            <a:chExt cx="1932120" cy="393556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533" y="1714254"/>
              <a:ext cx="1932120" cy="1924452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9969184" y="3895492"/>
              <a:ext cx="170299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 defTabSz="913765">
                <a:lnSpc>
                  <a:spcPct val="20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定位最亮钨珠</a:t>
              </a:r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—</a:t>
              </a: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高对比分辨力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00589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1000" y="1539000"/>
            <a:ext cx="89999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2975E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2975E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6000" y="2439000"/>
            <a:ext cx="540000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项目成果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36000" y="3177664"/>
            <a:ext cx="5400000" cy="214133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软件演示视频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论文进度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软件著作权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28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软件展示（视频）</a:t>
            </a:r>
          </a:p>
        </p:txBody>
      </p:sp>
      <p:pic>
        <p:nvPicPr>
          <p:cNvPr id="2" name="IMG_1043">
            <a:hlinkClick r:id="" action="ppaction://media"/>
            <a:extLst>
              <a:ext uri="{FF2B5EF4-FFF2-40B4-BE49-F238E27FC236}">
                <a16:creationId xmlns:a16="http://schemas.microsoft.com/office/drawing/2014/main" id="{373634EB-0DB3-44E0-9B77-7F69C4D86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422" y="1028700"/>
            <a:ext cx="9913156" cy="557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06239C-CEE6-431E-8092-D64ECADE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362" y="881784"/>
            <a:ext cx="2481263" cy="1674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8CA5D3-6A68-4D3E-8E33-EF2F9511F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09" y="2556637"/>
            <a:ext cx="2627567" cy="20525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0F9B06-5558-453B-A5AA-FBFD346B2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581" y="4803648"/>
            <a:ext cx="2392044" cy="1469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21F456-B95D-4AC3-BF05-16E9F68D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18" y="696912"/>
            <a:ext cx="5515745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1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4ED54A11-1D68-402C-8DFA-D2E62FBA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62" y="219447"/>
            <a:ext cx="10850563" cy="663575"/>
          </a:xfrm>
        </p:spPr>
        <p:txBody>
          <a:bodyPr/>
          <a:lstStyle/>
          <a:p>
            <a:r>
              <a:rPr lang="zh-CN" altLang="en-US" dirty="0"/>
              <a:t>项目成果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7D4371-92FF-4569-93AA-FDCA1E68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982" y="2816643"/>
            <a:ext cx="11977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软件著作权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6C4CF1-496C-40F6-A07C-923CA07ED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875" y="1887956"/>
            <a:ext cx="18774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带有图形界面的软件系统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9CBF107-7531-4843-8216-A7FB379B7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360" y="4674018"/>
            <a:ext cx="10438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获奖证书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3A52ECF-5C4A-41C1-A783-BE05AADABF12}"/>
              </a:ext>
            </a:extLst>
          </p:cNvPr>
          <p:cNvSpPr/>
          <p:nvPr/>
        </p:nvSpPr>
        <p:spPr>
          <a:xfrm>
            <a:off x="1906199" y="1252065"/>
            <a:ext cx="3215204" cy="970300"/>
          </a:xfrm>
          <a:prstGeom prst="rect">
            <a:avLst/>
          </a:prstGeom>
          <a:solidFill>
            <a:srgbClr val="206AD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软件系统</a:t>
            </a:r>
            <a:endParaRPr lang="en-US" altLang="zh-CN" sz="3200" kern="0" dirty="0">
              <a:solidFill>
                <a:prstClr val="whit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AECB90C-65A8-4476-99F5-560C324B7384}"/>
              </a:ext>
            </a:extLst>
          </p:cNvPr>
          <p:cNvSpPr/>
          <p:nvPr/>
        </p:nvSpPr>
        <p:spPr>
          <a:xfrm>
            <a:off x="1918705" y="2536547"/>
            <a:ext cx="3202698" cy="844408"/>
          </a:xfrm>
          <a:prstGeom prst="rect">
            <a:avLst/>
          </a:prstGeom>
          <a:solidFill>
            <a:srgbClr val="206AD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软件著作权</a:t>
            </a:r>
            <a:endParaRPr lang="en-US" altLang="zh-CN" sz="3200" kern="0" dirty="0">
              <a:solidFill>
                <a:prstClr val="whit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8D3942-B9B5-4CA8-856E-31F5A60831E7}"/>
              </a:ext>
            </a:extLst>
          </p:cNvPr>
          <p:cNvSpPr/>
          <p:nvPr/>
        </p:nvSpPr>
        <p:spPr>
          <a:xfrm>
            <a:off x="1940301" y="3688500"/>
            <a:ext cx="3181102" cy="859587"/>
          </a:xfrm>
          <a:prstGeom prst="rect">
            <a:avLst/>
          </a:prstGeom>
          <a:solidFill>
            <a:srgbClr val="206AD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相关论文</a:t>
            </a:r>
            <a:endParaRPr lang="en-US" altLang="zh-CN" sz="3200" kern="0" dirty="0">
              <a:solidFill>
                <a:prstClr val="whit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E901349-2BC6-445F-93FB-89CB2FF5AFEF}"/>
              </a:ext>
            </a:extLst>
          </p:cNvPr>
          <p:cNvSpPr/>
          <p:nvPr/>
        </p:nvSpPr>
        <p:spPr>
          <a:xfrm>
            <a:off x="1954328" y="4795683"/>
            <a:ext cx="3167075" cy="859588"/>
          </a:xfrm>
          <a:prstGeom prst="rect">
            <a:avLst/>
          </a:prstGeom>
          <a:solidFill>
            <a:srgbClr val="206AD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3200" b="1" kern="0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获奖证书</a:t>
            </a:r>
            <a:endParaRPr lang="en-US" altLang="zh-CN" sz="3200" kern="0" dirty="0">
              <a:solidFill>
                <a:prstClr val="white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A6F8AB3-D9C2-4CD9-99C3-D3A15FE4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49" y="1164096"/>
            <a:ext cx="4180301" cy="244745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41C1918-CE1A-4012-9558-F91BFBB6D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579" y="2222365"/>
            <a:ext cx="3215204" cy="139090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DE635C3-A968-4CB4-BF52-36952E1DA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480" y="3155851"/>
            <a:ext cx="89845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项目成果总结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752751-EB5C-44D5-9385-365B4F976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714" y="3638957"/>
            <a:ext cx="3409742" cy="224690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CF85A9-26BA-42AE-8638-E284E9E91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83" y="3610376"/>
            <a:ext cx="1595631" cy="22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1000" y="1539000"/>
            <a:ext cx="89999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2975E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2975E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6000" y="2439000"/>
            <a:ext cx="540000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应用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展望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36000" y="3177664"/>
            <a:ext cx="5400000" cy="214133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发表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论文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投入使用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23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ṡḻíde"/>
          <p:cNvSpPr/>
          <p:nvPr/>
        </p:nvSpPr>
        <p:spPr>
          <a:xfrm rot="801779">
            <a:off x="4493396" y="2363247"/>
            <a:ext cx="5689468" cy="5240201"/>
          </a:xfrm>
          <a:custGeom>
            <a:avLst/>
            <a:gdLst>
              <a:gd name="connsiteX0" fmla="*/ 5016370 w 5689468"/>
              <a:gd name="connsiteY0" fmla="*/ 176860 h 5775675"/>
              <a:gd name="connsiteX1" fmla="*/ 5689468 w 5689468"/>
              <a:gd name="connsiteY1" fmla="*/ 0 h 5775675"/>
              <a:gd name="connsiteX2" fmla="*/ 2650563 w 5689468"/>
              <a:gd name="connsiteY2" fmla="*/ 5079225 h 5775675"/>
              <a:gd name="connsiteX3" fmla="*/ 0 w 5689468"/>
              <a:gd name="connsiteY3" fmla="*/ 5775675 h 5775675"/>
              <a:gd name="connsiteX4" fmla="*/ 5016370 w 5689468"/>
              <a:gd name="connsiteY4" fmla="*/ 176860 h 577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9468" h="5775675">
                <a:moveTo>
                  <a:pt x="5016370" y="176860"/>
                </a:moveTo>
                <a:lnTo>
                  <a:pt x="5689468" y="0"/>
                </a:lnTo>
                <a:lnTo>
                  <a:pt x="2650563" y="5079225"/>
                </a:lnTo>
                <a:lnTo>
                  <a:pt x="0" y="5775675"/>
                </a:lnTo>
                <a:lnTo>
                  <a:pt x="5016370" y="17686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îşľiḋé"/>
          <p:cNvSpPr/>
          <p:nvPr/>
        </p:nvSpPr>
        <p:spPr>
          <a:xfrm>
            <a:off x="10020045" y="1689100"/>
            <a:ext cx="1397000" cy="1407319"/>
          </a:xfrm>
          <a:custGeom>
            <a:avLst/>
            <a:gdLst>
              <a:gd name="connsiteX0" fmla="*/ 1008730 w 1397000"/>
              <a:gd name="connsiteY0" fmla="*/ 0 h 1407319"/>
              <a:gd name="connsiteX1" fmla="*/ 1397000 w 1397000"/>
              <a:gd name="connsiteY1" fmla="*/ 0 h 1407319"/>
              <a:gd name="connsiteX2" fmla="*/ 684614 w 1397000"/>
              <a:gd name="connsiteY2" fmla="*/ 1407319 h 1407319"/>
              <a:gd name="connsiteX3" fmla="*/ 0 w 1397000"/>
              <a:gd name="connsiteY3" fmla="*/ 1407319 h 1407319"/>
              <a:gd name="connsiteX4" fmla="*/ 11058 w 1397000"/>
              <a:gd name="connsiteY4" fmla="*/ 1385475 h 1407319"/>
              <a:gd name="connsiteX5" fmla="*/ 1008730 w 1397000"/>
              <a:gd name="connsiteY5" fmla="*/ 0 h 140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7000" h="1407319">
                <a:moveTo>
                  <a:pt x="1008730" y="0"/>
                </a:moveTo>
                <a:lnTo>
                  <a:pt x="1397000" y="0"/>
                </a:lnTo>
                <a:lnTo>
                  <a:pt x="684614" y="1407319"/>
                </a:lnTo>
                <a:lnTo>
                  <a:pt x="0" y="1407319"/>
                </a:lnTo>
                <a:lnTo>
                  <a:pt x="11058" y="1385475"/>
                </a:lnTo>
                <a:lnTo>
                  <a:pt x="100873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1" name="íSḷîḓê"/>
          <p:cNvSpPr/>
          <p:nvPr/>
        </p:nvSpPr>
        <p:spPr>
          <a:xfrm>
            <a:off x="10802494" y="1289050"/>
            <a:ext cx="742950" cy="487662"/>
          </a:xfrm>
          <a:prstGeom prst="triangle">
            <a:avLst>
              <a:gd name="adj" fmla="val 88462"/>
            </a:avLst>
          </a:prstGeom>
          <a:solidFill>
            <a:schemeClr val="tx2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íṩḻïḑè"/>
          <p:cNvSpPr/>
          <p:nvPr/>
        </p:nvSpPr>
        <p:spPr>
          <a:xfrm>
            <a:off x="8181752" y="1815046"/>
            <a:ext cx="1374820" cy="1374820"/>
          </a:xfrm>
          <a:prstGeom prst="ellipse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FFFFFF"/>
                </a:solidFill>
                <a:latin typeface="Arial"/>
                <a:ea typeface="微软雅黑"/>
              </a:rPr>
              <a:t>软件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6" name="íṩḷiḋé"/>
          <p:cNvSpPr/>
          <p:nvPr/>
        </p:nvSpPr>
        <p:spPr>
          <a:xfrm>
            <a:off x="7222700" y="4204334"/>
            <a:ext cx="1646462" cy="1646462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FFFFFF"/>
                </a:solidFill>
                <a:latin typeface="Arial"/>
                <a:ea typeface="微软雅黑"/>
              </a:rPr>
              <a:t>论文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966139" y="3759401"/>
            <a:ext cx="675444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850382" y="1289050"/>
            <a:ext cx="8851805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îṣľídê"/>
          <p:cNvSpPr/>
          <p:nvPr/>
        </p:nvSpPr>
        <p:spPr bwMode="auto">
          <a:xfrm>
            <a:off x="1931155" y="4324188"/>
            <a:ext cx="4164051" cy="1506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37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论文发表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171450" marR="0" lvl="0" indent="-171450" algn="l" defTabSz="913765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/>
                <a:ea typeface="微软雅黑"/>
              </a:rPr>
              <a:t>继续整理项目中的创新性算法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4866926" y="2277582"/>
            <a:ext cx="2184003" cy="686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算法改进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1304808" y="2277582"/>
            <a:ext cx="2194950" cy="6861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Arial"/>
                <a:ea typeface="微软雅黑"/>
              </a:rPr>
              <a:t>医院使用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3500249" y="2527876"/>
            <a:ext cx="1366677" cy="21705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下弧形箭头 16"/>
          <p:cNvSpPr/>
          <p:nvPr/>
        </p:nvSpPr>
        <p:spPr>
          <a:xfrm rot="10800000">
            <a:off x="2597692" y="1798825"/>
            <a:ext cx="3416741" cy="445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6469" y="2315731"/>
            <a:ext cx="1017198" cy="257577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Autofit/>
          </a:bodyPr>
          <a:lstStyle/>
          <a:p>
            <a:pPr algn="ctr"/>
            <a:r>
              <a:rPr lang="zh-CN" altLang="en-US" sz="1600" dirty="0"/>
              <a:t>反馈结果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1000" y="1539000"/>
            <a:ext cx="89999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2975E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43264" y="3059668"/>
            <a:ext cx="540000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THANKS!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55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397" y="-15029"/>
            <a:ext cx="5376000" cy="6888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27000" algn="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04361" y="1923363"/>
            <a:ext cx="2066990" cy="3011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solidFill>
                  <a:srgbClr val="FFFFFF"/>
                </a:solidFill>
              </a:ln>
              <a:solidFill>
                <a:srgbClr val="82318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7920384" y="1969834"/>
            <a:ext cx="3624488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项目简介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6345384" y="1969834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 01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6525384" y="2644834"/>
            <a:ext cx="501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 bwMode="auto">
          <a:xfrm>
            <a:off x="7920384" y="2831529"/>
            <a:ext cx="3624488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项目内容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345384" y="2831529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 02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6525384" y="3506529"/>
            <a:ext cx="501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 bwMode="auto">
          <a:xfrm>
            <a:off x="7920384" y="3693224"/>
            <a:ext cx="3624488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项目成果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6345384" y="3693224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 03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6525384" y="4368224"/>
            <a:ext cx="501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 bwMode="auto">
          <a:xfrm>
            <a:off x="7920384" y="4554919"/>
            <a:ext cx="3624488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</a:rPr>
              <a:t>应用展望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6345384" y="4554919"/>
            <a:ext cx="1575000" cy="48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Part 04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6525384" y="5229919"/>
            <a:ext cx="5019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6BC7EED8-B5BA-4DE5-8ECE-EB571E53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002" y="2458140"/>
            <a:ext cx="2066990" cy="19417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15698" y="3161272"/>
            <a:ext cx="2226699" cy="565511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1000" y="1539000"/>
            <a:ext cx="89999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2975E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01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2975E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6000" y="2439000"/>
            <a:ext cx="540000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项目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简介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0F4E72-B148-4D73-8BE3-4715B5D1A35A}"/>
              </a:ext>
            </a:extLst>
          </p:cNvPr>
          <p:cNvGrpSpPr/>
          <p:nvPr/>
        </p:nvGrpSpPr>
        <p:grpSpPr>
          <a:xfrm>
            <a:off x="683272" y="757771"/>
            <a:ext cx="5412728" cy="5327344"/>
            <a:chOff x="367587" y="341675"/>
            <a:chExt cx="5554244" cy="534027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008B4CD7-D9E2-4D7F-80D5-6B50A7747CCA}"/>
                </a:ext>
              </a:extLst>
            </p:cNvPr>
            <p:cNvSpPr/>
            <p:nvPr/>
          </p:nvSpPr>
          <p:spPr>
            <a:xfrm>
              <a:off x="824873" y="825789"/>
              <a:ext cx="3159298" cy="1176791"/>
            </a:xfrm>
            <a:prstGeom prst="rect">
              <a:avLst/>
            </a:prstGeom>
            <a:solidFill>
              <a:srgbClr val="206A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zh-CN" altLang="en-US" sz="4400" b="1" kern="0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我国首创的</a:t>
              </a:r>
              <a:endParaRPr lang="en-US" altLang="zh-CN" sz="4400" kern="0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E91915E-EF7D-42E9-9C56-F0B72BF03F8A}"/>
                </a:ext>
              </a:extLst>
            </p:cNvPr>
            <p:cNvSpPr/>
            <p:nvPr/>
          </p:nvSpPr>
          <p:spPr>
            <a:xfrm>
              <a:off x="824872" y="2579556"/>
              <a:ext cx="3662879" cy="1391206"/>
            </a:xfrm>
            <a:prstGeom prst="rect">
              <a:avLst/>
            </a:prstGeom>
            <a:solidFill>
              <a:srgbClr val="206A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zh-CN" altLang="en-US" sz="4400" b="1" kern="0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评价</a:t>
              </a:r>
              <a:r>
                <a:rPr lang="en-US" altLang="zh-CN" sz="4400" b="1" kern="0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CT</a:t>
              </a:r>
              <a:r>
                <a:rPr lang="zh-CN" altLang="en-US" sz="4400" b="1" kern="0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设备成像性能的</a:t>
              </a:r>
              <a:endParaRPr lang="en-US" altLang="zh-CN" sz="4400" kern="0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321BA1A-4E94-4DCD-95E1-F329ECC50386}"/>
                </a:ext>
              </a:extLst>
            </p:cNvPr>
            <p:cNvSpPr/>
            <p:nvPr/>
          </p:nvSpPr>
          <p:spPr>
            <a:xfrm>
              <a:off x="824872" y="4505161"/>
              <a:ext cx="4367613" cy="1176791"/>
            </a:xfrm>
            <a:prstGeom prst="rect">
              <a:avLst/>
            </a:prstGeom>
            <a:solidFill>
              <a:srgbClr val="206A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zh-CN" altLang="en-US" sz="4400" b="1" kern="0" dirty="0">
                  <a:solidFill>
                    <a:prstClr val="white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计算机软件系统</a:t>
              </a:r>
              <a:endParaRPr lang="en-US" altLang="zh-CN" sz="4400" kern="0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3" name="quotation-marks_897">
              <a:extLst>
                <a:ext uri="{FF2B5EF4-FFF2-40B4-BE49-F238E27FC236}">
                  <a16:creationId xmlns:a16="http://schemas.microsoft.com/office/drawing/2014/main" id="{9E047DA9-A94D-4E9E-B4EA-05C3CAE58A3A}"/>
                </a:ext>
              </a:extLst>
            </p:cNvPr>
            <p:cNvSpPr>
              <a:spLocks noChangeAspect="1"/>
            </p:cNvSpPr>
            <p:nvPr/>
          </p:nvSpPr>
          <p:spPr bwMode="auto">
            <a:xfrm rot="10585131">
              <a:off x="5312146" y="4243989"/>
              <a:ext cx="609685" cy="522344"/>
            </a:xfrm>
            <a:custGeom>
              <a:avLst/>
              <a:gdLst>
                <a:gd name="connsiteX0" fmla="*/ 479725 w 558900"/>
                <a:gd name="connsiteY0" fmla="*/ 0 h 478835"/>
                <a:gd name="connsiteX1" fmla="*/ 479725 w 558900"/>
                <a:gd name="connsiteY1" fmla="*/ 133816 h 478835"/>
                <a:gd name="connsiteX2" fmla="*/ 419940 w 558900"/>
                <a:gd name="connsiteY2" fmla="*/ 217653 h 478835"/>
                <a:gd name="connsiteX3" fmla="*/ 419940 w 558900"/>
                <a:gd name="connsiteY3" fmla="*/ 259571 h 478835"/>
                <a:gd name="connsiteX4" fmla="*/ 558900 w 558900"/>
                <a:gd name="connsiteY4" fmla="*/ 259571 h 478835"/>
                <a:gd name="connsiteX5" fmla="*/ 558900 w 558900"/>
                <a:gd name="connsiteY5" fmla="*/ 478835 h 478835"/>
                <a:gd name="connsiteX6" fmla="*/ 298754 w 558900"/>
                <a:gd name="connsiteY6" fmla="*/ 478835 h 478835"/>
                <a:gd name="connsiteX7" fmla="*/ 298754 w 558900"/>
                <a:gd name="connsiteY7" fmla="*/ 259571 h 478835"/>
                <a:gd name="connsiteX8" fmla="*/ 479725 w 558900"/>
                <a:gd name="connsiteY8" fmla="*/ 0 h 478835"/>
                <a:gd name="connsiteX9" fmla="*/ 179355 w 558900"/>
                <a:gd name="connsiteY9" fmla="*/ 0 h 478835"/>
                <a:gd name="connsiteX10" fmla="*/ 179355 w 558900"/>
                <a:gd name="connsiteY10" fmla="*/ 133816 h 478835"/>
                <a:gd name="connsiteX11" fmla="*/ 119570 w 558900"/>
                <a:gd name="connsiteY11" fmla="*/ 217653 h 478835"/>
                <a:gd name="connsiteX12" fmla="*/ 119570 w 558900"/>
                <a:gd name="connsiteY12" fmla="*/ 259571 h 478835"/>
                <a:gd name="connsiteX13" fmla="*/ 260146 w 558900"/>
                <a:gd name="connsiteY13" fmla="*/ 259571 h 478835"/>
                <a:gd name="connsiteX14" fmla="*/ 260146 w 558900"/>
                <a:gd name="connsiteY14" fmla="*/ 478835 h 478835"/>
                <a:gd name="connsiteX15" fmla="*/ 0 w 558900"/>
                <a:gd name="connsiteY15" fmla="*/ 478835 h 478835"/>
                <a:gd name="connsiteX16" fmla="*/ 0 w 558900"/>
                <a:gd name="connsiteY16" fmla="*/ 259571 h 478835"/>
                <a:gd name="connsiteX17" fmla="*/ 179355 w 558900"/>
                <a:gd name="connsiteY17" fmla="*/ 0 h 47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900" h="478835">
                  <a:moveTo>
                    <a:pt x="479725" y="0"/>
                  </a:moveTo>
                  <a:lnTo>
                    <a:pt x="479725" y="133816"/>
                  </a:lnTo>
                  <a:cubicBezTo>
                    <a:pt x="419940" y="133816"/>
                    <a:pt x="419940" y="145102"/>
                    <a:pt x="419940" y="217653"/>
                  </a:cubicBezTo>
                  <a:lnTo>
                    <a:pt x="419940" y="259571"/>
                  </a:lnTo>
                  <a:lnTo>
                    <a:pt x="558900" y="259571"/>
                  </a:lnTo>
                  <a:lnTo>
                    <a:pt x="558900" y="478835"/>
                  </a:lnTo>
                  <a:lnTo>
                    <a:pt x="298754" y="478835"/>
                  </a:lnTo>
                  <a:lnTo>
                    <a:pt x="298754" y="259571"/>
                  </a:lnTo>
                  <a:cubicBezTo>
                    <a:pt x="298754" y="93510"/>
                    <a:pt x="339149" y="0"/>
                    <a:pt x="479725" y="0"/>
                  </a:cubicBezTo>
                  <a:close/>
                  <a:moveTo>
                    <a:pt x="179355" y="0"/>
                  </a:moveTo>
                  <a:lnTo>
                    <a:pt x="179355" y="133816"/>
                  </a:lnTo>
                  <a:cubicBezTo>
                    <a:pt x="119570" y="133816"/>
                    <a:pt x="119570" y="145102"/>
                    <a:pt x="119570" y="217653"/>
                  </a:cubicBezTo>
                  <a:lnTo>
                    <a:pt x="119570" y="259571"/>
                  </a:lnTo>
                  <a:lnTo>
                    <a:pt x="260146" y="259571"/>
                  </a:lnTo>
                  <a:lnTo>
                    <a:pt x="260146" y="478835"/>
                  </a:lnTo>
                  <a:lnTo>
                    <a:pt x="0" y="478835"/>
                  </a:lnTo>
                  <a:lnTo>
                    <a:pt x="0" y="259571"/>
                  </a:lnTo>
                  <a:cubicBezTo>
                    <a:pt x="0" y="93510"/>
                    <a:pt x="40395" y="0"/>
                    <a:pt x="17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winner-medal_67874">
              <a:extLst>
                <a:ext uri="{FF2B5EF4-FFF2-40B4-BE49-F238E27FC236}">
                  <a16:creationId xmlns:a16="http://schemas.microsoft.com/office/drawing/2014/main" id="{47244E33-852D-47C4-8267-B1109A3D2A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51472" y="702815"/>
              <a:ext cx="493953" cy="609685"/>
            </a:xfrm>
            <a:custGeom>
              <a:avLst/>
              <a:gdLst>
                <a:gd name="connsiteX0" fmla="*/ 239521 w 489838"/>
                <a:gd name="connsiteY0" fmla="*/ 332928 h 604605"/>
                <a:gd name="connsiteX1" fmla="*/ 257810 w 489838"/>
                <a:gd name="connsiteY1" fmla="*/ 332928 h 604605"/>
                <a:gd name="connsiteX2" fmla="*/ 264385 w 489838"/>
                <a:gd name="connsiteY2" fmla="*/ 339490 h 604605"/>
                <a:gd name="connsiteX3" fmla="*/ 264385 w 489838"/>
                <a:gd name="connsiteY3" fmla="*/ 463330 h 604605"/>
                <a:gd name="connsiteX4" fmla="*/ 278371 w 489838"/>
                <a:gd name="connsiteY4" fmla="*/ 463330 h 604605"/>
                <a:gd name="connsiteX5" fmla="*/ 284946 w 489838"/>
                <a:gd name="connsiteY5" fmla="*/ 470011 h 604605"/>
                <a:gd name="connsiteX6" fmla="*/ 284946 w 489838"/>
                <a:gd name="connsiteY6" fmla="*/ 488265 h 604605"/>
                <a:gd name="connsiteX7" fmla="*/ 278371 w 489838"/>
                <a:gd name="connsiteY7" fmla="*/ 494946 h 604605"/>
                <a:gd name="connsiteX8" fmla="*/ 211787 w 489838"/>
                <a:gd name="connsiteY8" fmla="*/ 494946 h 604605"/>
                <a:gd name="connsiteX9" fmla="*/ 205213 w 489838"/>
                <a:gd name="connsiteY9" fmla="*/ 488265 h 604605"/>
                <a:gd name="connsiteX10" fmla="*/ 205213 w 489838"/>
                <a:gd name="connsiteY10" fmla="*/ 470011 h 604605"/>
                <a:gd name="connsiteX11" fmla="*/ 211787 w 489838"/>
                <a:gd name="connsiteY11" fmla="*/ 463330 h 604605"/>
                <a:gd name="connsiteX12" fmla="*/ 224100 w 489838"/>
                <a:gd name="connsiteY12" fmla="*/ 463330 h 604605"/>
                <a:gd name="connsiteX13" fmla="*/ 224100 w 489838"/>
                <a:gd name="connsiteY13" fmla="*/ 378742 h 604605"/>
                <a:gd name="connsiteX14" fmla="*/ 211548 w 489838"/>
                <a:gd name="connsiteY14" fmla="*/ 378742 h 604605"/>
                <a:gd name="connsiteX15" fmla="*/ 204854 w 489838"/>
                <a:gd name="connsiteY15" fmla="*/ 372060 h 604605"/>
                <a:gd name="connsiteX16" fmla="*/ 204854 w 489838"/>
                <a:gd name="connsiteY16" fmla="*/ 362039 h 604605"/>
                <a:gd name="connsiteX17" fmla="*/ 207364 w 489838"/>
                <a:gd name="connsiteY17" fmla="*/ 356909 h 604605"/>
                <a:gd name="connsiteX18" fmla="*/ 235337 w 489838"/>
                <a:gd name="connsiteY18" fmla="*/ 334360 h 604605"/>
                <a:gd name="connsiteX19" fmla="*/ 239521 w 489838"/>
                <a:gd name="connsiteY19" fmla="*/ 332928 h 604605"/>
                <a:gd name="connsiteX20" fmla="*/ 244900 w 489838"/>
                <a:gd name="connsiteY20" fmla="*/ 279572 h 604605"/>
                <a:gd name="connsiteX21" fmla="*/ 110344 w 489838"/>
                <a:gd name="connsiteY21" fmla="*/ 413928 h 604605"/>
                <a:gd name="connsiteX22" fmla="*/ 244900 w 489838"/>
                <a:gd name="connsiteY22" fmla="*/ 548285 h 604605"/>
                <a:gd name="connsiteX23" fmla="*/ 379575 w 489838"/>
                <a:gd name="connsiteY23" fmla="*/ 413928 h 604605"/>
                <a:gd name="connsiteX24" fmla="*/ 244900 w 489838"/>
                <a:gd name="connsiteY24" fmla="*/ 279572 h 604605"/>
                <a:gd name="connsiteX25" fmla="*/ 140338 w 489838"/>
                <a:gd name="connsiteY25" fmla="*/ 66701 h 604605"/>
                <a:gd name="connsiteX26" fmla="*/ 83935 w 489838"/>
                <a:gd name="connsiteY26" fmla="*/ 171108 h 604605"/>
                <a:gd name="connsiteX27" fmla="*/ 157665 w 489838"/>
                <a:gd name="connsiteY27" fmla="*/ 244372 h 604605"/>
                <a:gd name="connsiteX28" fmla="*/ 244900 w 489838"/>
                <a:gd name="connsiteY28" fmla="*/ 223252 h 604605"/>
                <a:gd name="connsiteX29" fmla="*/ 332134 w 489838"/>
                <a:gd name="connsiteY29" fmla="*/ 244372 h 604605"/>
                <a:gd name="connsiteX30" fmla="*/ 405984 w 489838"/>
                <a:gd name="connsiteY30" fmla="*/ 171108 h 604605"/>
                <a:gd name="connsiteX31" fmla="*/ 349580 w 489838"/>
                <a:gd name="connsiteY31" fmla="*/ 66701 h 604605"/>
                <a:gd name="connsiteX32" fmla="*/ 108671 w 489838"/>
                <a:gd name="connsiteY32" fmla="*/ 0 h 604605"/>
                <a:gd name="connsiteX33" fmla="*/ 381248 w 489838"/>
                <a:gd name="connsiteY33" fmla="*/ 0 h 604605"/>
                <a:gd name="connsiteX34" fmla="*/ 393317 w 489838"/>
                <a:gd name="connsiteY34" fmla="*/ 7159 h 604605"/>
                <a:gd name="connsiteX35" fmla="*/ 488199 w 489838"/>
                <a:gd name="connsiteY35" fmla="*/ 182682 h 604605"/>
                <a:gd name="connsiteX36" fmla="*/ 485809 w 489838"/>
                <a:gd name="connsiteY36" fmla="*/ 198910 h 604605"/>
                <a:gd name="connsiteX37" fmla="*/ 391166 w 489838"/>
                <a:gd name="connsiteY37" fmla="*/ 291385 h 604605"/>
                <a:gd name="connsiteX38" fmla="*/ 435859 w 489838"/>
                <a:gd name="connsiteY38" fmla="*/ 413928 h 604605"/>
                <a:gd name="connsiteX39" fmla="*/ 244900 w 489838"/>
                <a:gd name="connsiteY39" fmla="*/ 604605 h 604605"/>
                <a:gd name="connsiteX40" fmla="*/ 53940 w 489838"/>
                <a:gd name="connsiteY40" fmla="*/ 413928 h 604605"/>
                <a:gd name="connsiteX41" fmla="*/ 98752 w 489838"/>
                <a:gd name="connsiteY41" fmla="*/ 291385 h 604605"/>
                <a:gd name="connsiteX42" fmla="*/ 4109 w 489838"/>
                <a:gd name="connsiteY42" fmla="*/ 198910 h 604605"/>
                <a:gd name="connsiteX43" fmla="*/ 1600 w 489838"/>
                <a:gd name="connsiteY43" fmla="*/ 182682 h 604605"/>
                <a:gd name="connsiteX44" fmla="*/ 96602 w 489838"/>
                <a:gd name="connsiteY44" fmla="*/ 7159 h 604605"/>
                <a:gd name="connsiteX45" fmla="*/ 108671 w 489838"/>
                <a:gd name="connsiteY45" fmla="*/ 0 h 604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89838" h="604605">
                  <a:moveTo>
                    <a:pt x="239521" y="332928"/>
                  </a:moveTo>
                  <a:lnTo>
                    <a:pt x="257810" y="332928"/>
                  </a:lnTo>
                  <a:cubicBezTo>
                    <a:pt x="261397" y="332928"/>
                    <a:pt x="264385" y="335911"/>
                    <a:pt x="264385" y="339490"/>
                  </a:cubicBezTo>
                  <a:lnTo>
                    <a:pt x="264385" y="463330"/>
                  </a:lnTo>
                  <a:lnTo>
                    <a:pt x="278371" y="463330"/>
                  </a:lnTo>
                  <a:cubicBezTo>
                    <a:pt x="281958" y="463330"/>
                    <a:pt x="284946" y="466312"/>
                    <a:pt x="284946" y="470011"/>
                  </a:cubicBezTo>
                  <a:lnTo>
                    <a:pt x="284946" y="488265"/>
                  </a:lnTo>
                  <a:cubicBezTo>
                    <a:pt x="284946" y="491963"/>
                    <a:pt x="281958" y="494946"/>
                    <a:pt x="278371" y="494946"/>
                  </a:cubicBezTo>
                  <a:lnTo>
                    <a:pt x="211787" y="494946"/>
                  </a:lnTo>
                  <a:cubicBezTo>
                    <a:pt x="208082" y="494946"/>
                    <a:pt x="205213" y="491963"/>
                    <a:pt x="205213" y="488265"/>
                  </a:cubicBezTo>
                  <a:lnTo>
                    <a:pt x="205213" y="470011"/>
                  </a:lnTo>
                  <a:cubicBezTo>
                    <a:pt x="205213" y="466312"/>
                    <a:pt x="208082" y="463330"/>
                    <a:pt x="211787" y="463330"/>
                  </a:cubicBezTo>
                  <a:lnTo>
                    <a:pt x="224100" y="463330"/>
                  </a:lnTo>
                  <a:lnTo>
                    <a:pt x="224100" y="378742"/>
                  </a:lnTo>
                  <a:lnTo>
                    <a:pt x="211548" y="378742"/>
                  </a:lnTo>
                  <a:cubicBezTo>
                    <a:pt x="207843" y="378742"/>
                    <a:pt x="204854" y="375759"/>
                    <a:pt x="204854" y="372060"/>
                  </a:cubicBezTo>
                  <a:lnTo>
                    <a:pt x="204854" y="362039"/>
                  </a:lnTo>
                  <a:cubicBezTo>
                    <a:pt x="204854" y="360011"/>
                    <a:pt x="205810" y="358102"/>
                    <a:pt x="207364" y="356909"/>
                  </a:cubicBezTo>
                  <a:lnTo>
                    <a:pt x="235337" y="334360"/>
                  </a:lnTo>
                  <a:cubicBezTo>
                    <a:pt x="236532" y="333405"/>
                    <a:pt x="237967" y="332928"/>
                    <a:pt x="239521" y="332928"/>
                  </a:cubicBezTo>
                  <a:close/>
                  <a:moveTo>
                    <a:pt x="244900" y="279572"/>
                  </a:moveTo>
                  <a:cubicBezTo>
                    <a:pt x="170691" y="279572"/>
                    <a:pt x="110344" y="339829"/>
                    <a:pt x="110344" y="413928"/>
                  </a:cubicBezTo>
                  <a:cubicBezTo>
                    <a:pt x="110344" y="488027"/>
                    <a:pt x="170691" y="548285"/>
                    <a:pt x="244900" y="548285"/>
                  </a:cubicBezTo>
                  <a:cubicBezTo>
                    <a:pt x="319108" y="548285"/>
                    <a:pt x="379575" y="488027"/>
                    <a:pt x="379575" y="413928"/>
                  </a:cubicBezTo>
                  <a:cubicBezTo>
                    <a:pt x="379575" y="339829"/>
                    <a:pt x="319108" y="279572"/>
                    <a:pt x="244900" y="279572"/>
                  </a:cubicBezTo>
                  <a:close/>
                  <a:moveTo>
                    <a:pt x="140338" y="66701"/>
                  </a:moveTo>
                  <a:lnTo>
                    <a:pt x="83935" y="171108"/>
                  </a:lnTo>
                  <a:lnTo>
                    <a:pt x="157665" y="244372"/>
                  </a:lnTo>
                  <a:cubicBezTo>
                    <a:pt x="183836" y="230888"/>
                    <a:pt x="213471" y="223252"/>
                    <a:pt x="244900" y="223252"/>
                  </a:cubicBezTo>
                  <a:cubicBezTo>
                    <a:pt x="276328" y="223252"/>
                    <a:pt x="305963" y="230888"/>
                    <a:pt x="332134" y="244372"/>
                  </a:cubicBezTo>
                  <a:lnTo>
                    <a:pt x="405984" y="171108"/>
                  </a:lnTo>
                  <a:lnTo>
                    <a:pt x="349580" y="66701"/>
                  </a:lnTo>
                  <a:close/>
                  <a:moveTo>
                    <a:pt x="108671" y="0"/>
                  </a:moveTo>
                  <a:lnTo>
                    <a:pt x="381248" y="0"/>
                  </a:lnTo>
                  <a:cubicBezTo>
                    <a:pt x="386267" y="0"/>
                    <a:pt x="390927" y="2744"/>
                    <a:pt x="393317" y="7159"/>
                  </a:cubicBezTo>
                  <a:lnTo>
                    <a:pt x="488199" y="182682"/>
                  </a:lnTo>
                  <a:cubicBezTo>
                    <a:pt x="491067" y="188052"/>
                    <a:pt x="490111" y="194614"/>
                    <a:pt x="485809" y="198910"/>
                  </a:cubicBezTo>
                  <a:lnTo>
                    <a:pt x="391166" y="291385"/>
                  </a:lnTo>
                  <a:cubicBezTo>
                    <a:pt x="419009" y="324556"/>
                    <a:pt x="435859" y="367273"/>
                    <a:pt x="435859" y="413928"/>
                  </a:cubicBezTo>
                  <a:cubicBezTo>
                    <a:pt x="435859" y="519051"/>
                    <a:pt x="350178" y="604605"/>
                    <a:pt x="244900" y="604605"/>
                  </a:cubicBezTo>
                  <a:cubicBezTo>
                    <a:pt x="139621" y="604605"/>
                    <a:pt x="53940" y="519051"/>
                    <a:pt x="53940" y="413928"/>
                  </a:cubicBezTo>
                  <a:cubicBezTo>
                    <a:pt x="53940" y="367273"/>
                    <a:pt x="70790" y="324556"/>
                    <a:pt x="98752" y="291385"/>
                  </a:cubicBezTo>
                  <a:lnTo>
                    <a:pt x="4109" y="198910"/>
                  </a:lnTo>
                  <a:cubicBezTo>
                    <a:pt x="-193" y="194614"/>
                    <a:pt x="-1268" y="188052"/>
                    <a:pt x="1600" y="182682"/>
                  </a:cubicBezTo>
                  <a:lnTo>
                    <a:pt x="96602" y="7159"/>
                  </a:lnTo>
                  <a:cubicBezTo>
                    <a:pt x="98991" y="2744"/>
                    <a:pt x="103652" y="0"/>
                    <a:pt x="10867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</p:sp>
        <p:sp>
          <p:nvSpPr>
            <p:cNvPr id="16" name="quotation-marks_897">
              <a:extLst>
                <a:ext uri="{FF2B5EF4-FFF2-40B4-BE49-F238E27FC236}">
                  <a16:creationId xmlns:a16="http://schemas.microsoft.com/office/drawing/2014/main" id="{F7F98F09-D839-44AE-8FA0-8B9BC3769C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587" y="341675"/>
              <a:ext cx="609685" cy="522344"/>
            </a:xfrm>
            <a:custGeom>
              <a:avLst/>
              <a:gdLst>
                <a:gd name="connsiteX0" fmla="*/ 479725 w 558900"/>
                <a:gd name="connsiteY0" fmla="*/ 0 h 478835"/>
                <a:gd name="connsiteX1" fmla="*/ 479725 w 558900"/>
                <a:gd name="connsiteY1" fmla="*/ 133816 h 478835"/>
                <a:gd name="connsiteX2" fmla="*/ 419940 w 558900"/>
                <a:gd name="connsiteY2" fmla="*/ 217653 h 478835"/>
                <a:gd name="connsiteX3" fmla="*/ 419940 w 558900"/>
                <a:gd name="connsiteY3" fmla="*/ 259571 h 478835"/>
                <a:gd name="connsiteX4" fmla="*/ 558900 w 558900"/>
                <a:gd name="connsiteY4" fmla="*/ 259571 h 478835"/>
                <a:gd name="connsiteX5" fmla="*/ 558900 w 558900"/>
                <a:gd name="connsiteY5" fmla="*/ 478835 h 478835"/>
                <a:gd name="connsiteX6" fmla="*/ 298754 w 558900"/>
                <a:gd name="connsiteY6" fmla="*/ 478835 h 478835"/>
                <a:gd name="connsiteX7" fmla="*/ 298754 w 558900"/>
                <a:gd name="connsiteY7" fmla="*/ 259571 h 478835"/>
                <a:gd name="connsiteX8" fmla="*/ 479725 w 558900"/>
                <a:gd name="connsiteY8" fmla="*/ 0 h 478835"/>
                <a:gd name="connsiteX9" fmla="*/ 179355 w 558900"/>
                <a:gd name="connsiteY9" fmla="*/ 0 h 478835"/>
                <a:gd name="connsiteX10" fmla="*/ 179355 w 558900"/>
                <a:gd name="connsiteY10" fmla="*/ 133816 h 478835"/>
                <a:gd name="connsiteX11" fmla="*/ 119570 w 558900"/>
                <a:gd name="connsiteY11" fmla="*/ 217653 h 478835"/>
                <a:gd name="connsiteX12" fmla="*/ 119570 w 558900"/>
                <a:gd name="connsiteY12" fmla="*/ 259571 h 478835"/>
                <a:gd name="connsiteX13" fmla="*/ 260146 w 558900"/>
                <a:gd name="connsiteY13" fmla="*/ 259571 h 478835"/>
                <a:gd name="connsiteX14" fmla="*/ 260146 w 558900"/>
                <a:gd name="connsiteY14" fmla="*/ 478835 h 478835"/>
                <a:gd name="connsiteX15" fmla="*/ 0 w 558900"/>
                <a:gd name="connsiteY15" fmla="*/ 478835 h 478835"/>
                <a:gd name="connsiteX16" fmla="*/ 0 w 558900"/>
                <a:gd name="connsiteY16" fmla="*/ 259571 h 478835"/>
                <a:gd name="connsiteX17" fmla="*/ 179355 w 558900"/>
                <a:gd name="connsiteY17" fmla="*/ 0 h 47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900" h="478835">
                  <a:moveTo>
                    <a:pt x="479725" y="0"/>
                  </a:moveTo>
                  <a:lnTo>
                    <a:pt x="479725" y="133816"/>
                  </a:lnTo>
                  <a:cubicBezTo>
                    <a:pt x="419940" y="133816"/>
                    <a:pt x="419940" y="145102"/>
                    <a:pt x="419940" y="217653"/>
                  </a:cubicBezTo>
                  <a:lnTo>
                    <a:pt x="419940" y="259571"/>
                  </a:lnTo>
                  <a:lnTo>
                    <a:pt x="558900" y="259571"/>
                  </a:lnTo>
                  <a:lnTo>
                    <a:pt x="558900" y="478835"/>
                  </a:lnTo>
                  <a:lnTo>
                    <a:pt x="298754" y="478835"/>
                  </a:lnTo>
                  <a:lnTo>
                    <a:pt x="298754" y="259571"/>
                  </a:lnTo>
                  <a:cubicBezTo>
                    <a:pt x="298754" y="93510"/>
                    <a:pt x="339149" y="0"/>
                    <a:pt x="479725" y="0"/>
                  </a:cubicBezTo>
                  <a:close/>
                  <a:moveTo>
                    <a:pt x="179355" y="0"/>
                  </a:moveTo>
                  <a:lnTo>
                    <a:pt x="179355" y="133816"/>
                  </a:lnTo>
                  <a:cubicBezTo>
                    <a:pt x="119570" y="133816"/>
                    <a:pt x="119570" y="145102"/>
                    <a:pt x="119570" y="217653"/>
                  </a:cubicBezTo>
                  <a:lnTo>
                    <a:pt x="119570" y="259571"/>
                  </a:lnTo>
                  <a:lnTo>
                    <a:pt x="260146" y="259571"/>
                  </a:lnTo>
                  <a:lnTo>
                    <a:pt x="260146" y="478835"/>
                  </a:lnTo>
                  <a:lnTo>
                    <a:pt x="0" y="478835"/>
                  </a:lnTo>
                  <a:lnTo>
                    <a:pt x="0" y="259571"/>
                  </a:lnTo>
                  <a:cubicBezTo>
                    <a:pt x="0" y="93510"/>
                    <a:pt x="40395" y="0"/>
                    <a:pt x="17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18" name="圆角矩形 4">
            <a:extLst>
              <a:ext uri="{FF2B5EF4-FFF2-40B4-BE49-F238E27FC236}">
                <a16:creationId xmlns:a16="http://schemas.microsoft.com/office/drawing/2014/main" id="{3F0A9DB2-720C-49BB-BE04-509BF101355D}"/>
              </a:ext>
            </a:extLst>
          </p:cNvPr>
          <p:cNvSpPr/>
          <p:nvPr/>
        </p:nvSpPr>
        <p:spPr>
          <a:xfrm>
            <a:off x="6806765" y="1215358"/>
            <a:ext cx="3708835" cy="4967728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9050" cap="flat" cmpd="sng" algn="ctr">
            <a:solidFill>
              <a:srgbClr val="4B649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kern="0" noProof="1">
                <a:latin typeface="+mj-ea"/>
                <a:ea typeface="+mj-ea"/>
              </a:rPr>
              <a:t>  </a:t>
            </a:r>
            <a:endParaRPr kumimoji="0" lang="zh-CN" altLang="en-US" sz="1800" b="0" i="0" u="none" strike="noStrike" kern="0" cap="none" spc="0" normalizeH="0" baseline="0" noProof="1">
              <a:ln>
                <a:noFill/>
              </a:ln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28AAF9-8B8B-44DF-80EE-FEEB3E71BA1C}"/>
              </a:ext>
            </a:extLst>
          </p:cNvPr>
          <p:cNvSpPr txBox="1"/>
          <p:nvPr/>
        </p:nvSpPr>
        <p:spPr>
          <a:xfrm>
            <a:off x="7008678" y="1191506"/>
            <a:ext cx="3202122" cy="3067255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从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人工读取数据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到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计算机自动审读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的巨大飞跃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E0B40E1-AB57-4AA0-88BF-0EC448426436}"/>
              </a:ext>
            </a:extLst>
          </p:cNvPr>
          <p:cNvGrpSpPr/>
          <p:nvPr/>
        </p:nvGrpSpPr>
        <p:grpSpPr>
          <a:xfrm>
            <a:off x="7404135" y="4298247"/>
            <a:ext cx="2411207" cy="1368247"/>
            <a:chOff x="8329971" y="2665475"/>
            <a:chExt cx="3037156" cy="2124238"/>
          </a:xfrm>
          <a:solidFill>
            <a:schemeClr val="tx2">
              <a:lumMod val="75000"/>
            </a:schemeClr>
          </a:solidFill>
        </p:grpSpPr>
        <p:sp>
          <p:nvSpPr>
            <p:cNvPr id="10" name="virtual-notebook_76832">
              <a:extLst>
                <a:ext uri="{FF2B5EF4-FFF2-40B4-BE49-F238E27FC236}">
                  <a16:creationId xmlns:a16="http://schemas.microsoft.com/office/drawing/2014/main" id="{EC11AE9D-F184-4707-87BC-8DBB4286DD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29971" y="2665475"/>
              <a:ext cx="3037156" cy="2124238"/>
            </a:xfrm>
            <a:custGeom>
              <a:avLst/>
              <a:gdLst>
                <a:gd name="T0" fmla="*/ 515 w 2934"/>
                <a:gd name="T1" fmla="*/ 310 h 1767"/>
                <a:gd name="T2" fmla="*/ 2419 w 2934"/>
                <a:gd name="T3" fmla="*/ 310 h 1767"/>
                <a:gd name="T4" fmla="*/ 2419 w 2934"/>
                <a:gd name="T5" fmla="*/ 1269 h 1767"/>
                <a:gd name="T6" fmla="*/ 515 w 2934"/>
                <a:gd name="T7" fmla="*/ 1269 h 1767"/>
                <a:gd name="T8" fmla="*/ 515 w 2934"/>
                <a:gd name="T9" fmla="*/ 310 h 1767"/>
                <a:gd name="T10" fmla="*/ 2934 w 2934"/>
                <a:gd name="T11" fmla="*/ 1504 h 1767"/>
                <a:gd name="T12" fmla="*/ 2934 w 2934"/>
                <a:gd name="T13" fmla="*/ 1504 h 1767"/>
                <a:gd name="T14" fmla="*/ 2672 w 2934"/>
                <a:gd name="T15" fmla="*/ 1767 h 1767"/>
                <a:gd name="T16" fmla="*/ 263 w 2934"/>
                <a:gd name="T17" fmla="*/ 1767 h 1767"/>
                <a:gd name="T18" fmla="*/ 0 w 2934"/>
                <a:gd name="T19" fmla="*/ 1504 h 1767"/>
                <a:gd name="T20" fmla="*/ 0 w 2934"/>
                <a:gd name="T21" fmla="*/ 1504 h 1767"/>
                <a:gd name="T22" fmla="*/ 72 w 2934"/>
                <a:gd name="T23" fmla="*/ 1432 h 1767"/>
                <a:gd name="T24" fmla="*/ 209 w 2934"/>
                <a:gd name="T25" fmla="*/ 1432 h 1767"/>
                <a:gd name="T26" fmla="*/ 209 w 2934"/>
                <a:gd name="T27" fmla="*/ 71 h 1767"/>
                <a:gd name="T28" fmla="*/ 281 w 2934"/>
                <a:gd name="T29" fmla="*/ 0 h 1767"/>
                <a:gd name="T30" fmla="*/ 2654 w 2934"/>
                <a:gd name="T31" fmla="*/ 0 h 1767"/>
                <a:gd name="T32" fmla="*/ 2726 w 2934"/>
                <a:gd name="T33" fmla="*/ 71 h 1767"/>
                <a:gd name="T34" fmla="*/ 2726 w 2934"/>
                <a:gd name="T35" fmla="*/ 1432 h 1767"/>
                <a:gd name="T36" fmla="*/ 2862 w 2934"/>
                <a:gd name="T37" fmla="*/ 1432 h 1767"/>
                <a:gd name="T38" fmla="*/ 2934 w 2934"/>
                <a:gd name="T39" fmla="*/ 1504 h 1767"/>
                <a:gd name="T40" fmla="*/ 372 w 2934"/>
                <a:gd name="T41" fmla="*/ 1341 h 1767"/>
                <a:gd name="T42" fmla="*/ 443 w 2934"/>
                <a:gd name="T43" fmla="*/ 1413 h 1767"/>
                <a:gd name="T44" fmla="*/ 2491 w 2934"/>
                <a:gd name="T45" fmla="*/ 1413 h 1767"/>
                <a:gd name="T46" fmla="*/ 2563 w 2934"/>
                <a:gd name="T47" fmla="*/ 1341 h 1767"/>
                <a:gd name="T48" fmla="*/ 2563 w 2934"/>
                <a:gd name="T49" fmla="*/ 238 h 1767"/>
                <a:gd name="T50" fmla="*/ 2491 w 2934"/>
                <a:gd name="T51" fmla="*/ 166 h 1767"/>
                <a:gd name="T52" fmla="*/ 443 w 2934"/>
                <a:gd name="T53" fmla="*/ 166 h 1767"/>
                <a:gd name="T54" fmla="*/ 372 w 2934"/>
                <a:gd name="T55" fmla="*/ 238 h 1767"/>
                <a:gd name="T56" fmla="*/ 372 w 2934"/>
                <a:gd name="T57" fmla="*/ 1341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34" h="1767">
                  <a:moveTo>
                    <a:pt x="515" y="310"/>
                  </a:moveTo>
                  <a:lnTo>
                    <a:pt x="2419" y="310"/>
                  </a:lnTo>
                  <a:lnTo>
                    <a:pt x="2419" y="1269"/>
                  </a:lnTo>
                  <a:lnTo>
                    <a:pt x="515" y="1269"/>
                  </a:lnTo>
                  <a:lnTo>
                    <a:pt x="515" y="310"/>
                  </a:lnTo>
                  <a:close/>
                  <a:moveTo>
                    <a:pt x="2934" y="1504"/>
                  </a:moveTo>
                  <a:lnTo>
                    <a:pt x="2934" y="1504"/>
                  </a:lnTo>
                  <a:cubicBezTo>
                    <a:pt x="2934" y="1649"/>
                    <a:pt x="2817" y="1767"/>
                    <a:pt x="2672" y="1767"/>
                  </a:cubicBezTo>
                  <a:lnTo>
                    <a:pt x="263" y="1767"/>
                  </a:lnTo>
                  <a:cubicBezTo>
                    <a:pt x="118" y="1767"/>
                    <a:pt x="0" y="1649"/>
                    <a:pt x="0" y="1504"/>
                  </a:cubicBezTo>
                  <a:lnTo>
                    <a:pt x="0" y="1504"/>
                  </a:lnTo>
                  <a:cubicBezTo>
                    <a:pt x="0" y="1465"/>
                    <a:pt x="32" y="1432"/>
                    <a:pt x="72" y="1432"/>
                  </a:cubicBezTo>
                  <a:lnTo>
                    <a:pt x="209" y="1432"/>
                  </a:lnTo>
                  <a:lnTo>
                    <a:pt x="209" y="71"/>
                  </a:lnTo>
                  <a:cubicBezTo>
                    <a:pt x="209" y="32"/>
                    <a:pt x="241" y="0"/>
                    <a:pt x="281" y="0"/>
                  </a:cubicBezTo>
                  <a:lnTo>
                    <a:pt x="2654" y="0"/>
                  </a:lnTo>
                  <a:cubicBezTo>
                    <a:pt x="2694" y="0"/>
                    <a:pt x="2726" y="32"/>
                    <a:pt x="2726" y="71"/>
                  </a:cubicBezTo>
                  <a:lnTo>
                    <a:pt x="2726" y="1432"/>
                  </a:lnTo>
                  <a:lnTo>
                    <a:pt x="2862" y="1432"/>
                  </a:lnTo>
                  <a:cubicBezTo>
                    <a:pt x="2902" y="1432"/>
                    <a:pt x="2934" y="1465"/>
                    <a:pt x="2934" y="1504"/>
                  </a:cubicBezTo>
                  <a:close/>
                  <a:moveTo>
                    <a:pt x="372" y="1341"/>
                  </a:moveTo>
                  <a:cubicBezTo>
                    <a:pt x="372" y="1381"/>
                    <a:pt x="404" y="1413"/>
                    <a:pt x="443" y="1413"/>
                  </a:cubicBezTo>
                  <a:lnTo>
                    <a:pt x="2491" y="1413"/>
                  </a:lnTo>
                  <a:cubicBezTo>
                    <a:pt x="2531" y="1413"/>
                    <a:pt x="2563" y="1381"/>
                    <a:pt x="2563" y="1341"/>
                  </a:cubicBezTo>
                  <a:lnTo>
                    <a:pt x="2563" y="238"/>
                  </a:lnTo>
                  <a:cubicBezTo>
                    <a:pt x="2563" y="198"/>
                    <a:pt x="2531" y="166"/>
                    <a:pt x="2491" y="166"/>
                  </a:cubicBezTo>
                  <a:lnTo>
                    <a:pt x="443" y="166"/>
                  </a:lnTo>
                  <a:cubicBezTo>
                    <a:pt x="404" y="166"/>
                    <a:pt x="372" y="198"/>
                    <a:pt x="372" y="238"/>
                  </a:cubicBezTo>
                  <a:lnTo>
                    <a:pt x="372" y="1341"/>
                  </a:lnTo>
                  <a:close/>
                </a:path>
              </a:pathLst>
            </a:custGeom>
            <a:grpFill/>
            <a:ln>
              <a:noFill/>
            </a:ln>
          </p:spPr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FA5579B-63AE-43E9-8F09-59E6559A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1936" y="3079697"/>
              <a:ext cx="1833225" cy="107226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4224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70EF6C33-6C23-4681-8523-FC553A715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68"/>
          <a:stretch/>
        </p:blipFill>
        <p:spPr>
          <a:xfrm>
            <a:off x="756690" y="1193741"/>
            <a:ext cx="2344622" cy="143370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4ADDFE8-9831-4827-BEA2-57B50924B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211"/>
          <a:stretch/>
        </p:blipFill>
        <p:spPr>
          <a:xfrm>
            <a:off x="3721313" y="1056728"/>
            <a:ext cx="1610831" cy="175394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184623C-7CE6-4C2E-977C-6B2F03FC0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379" y="3261501"/>
            <a:ext cx="5903327" cy="3456861"/>
          </a:xfrm>
          <a:prstGeom prst="rect">
            <a:avLst/>
          </a:prstGeom>
        </p:spPr>
      </p:pic>
      <p:sp>
        <p:nvSpPr>
          <p:cNvPr id="35" name="圆角矩形 4">
            <a:extLst>
              <a:ext uri="{FF2B5EF4-FFF2-40B4-BE49-F238E27FC236}">
                <a16:creationId xmlns:a16="http://schemas.microsoft.com/office/drawing/2014/main" id="{9D2F5F9A-1C26-4D20-99F7-7287D1E7B281}"/>
              </a:ext>
            </a:extLst>
          </p:cNvPr>
          <p:cNvSpPr/>
          <p:nvPr/>
        </p:nvSpPr>
        <p:spPr>
          <a:xfrm>
            <a:off x="1558344" y="3849864"/>
            <a:ext cx="2807957" cy="291598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9050" cap="flat" cmpd="sng" algn="ctr">
            <a:solidFill>
              <a:srgbClr val="4B649F"/>
            </a:solidFill>
            <a:prstDash val="solid"/>
            <a:miter lim="800000"/>
          </a:ln>
          <a:effectLst/>
        </p:spPr>
        <p:txBody>
          <a:bodyPr anchor="ctr"/>
          <a:lstStyle/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kern="0" noProof="1">
                <a:latin typeface="+mj-ea"/>
                <a:ea typeface="+mj-ea"/>
              </a:rPr>
              <a:t>      </a:t>
            </a:r>
            <a:r>
              <a:rPr lang="zh-CN" altLang="en-US" sz="2000" b="1" kern="0" noProof="1">
                <a:latin typeface="Arial"/>
                <a:ea typeface="微软雅黑"/>
              </a:rPr>
              <a:t>配合国产</a:t>
            </a:r>
            <a:r>
              <a:rPr lang="en-US" altLang="zh-CN" sz="2000" b="1" kern="0" noProof="1">
                <a:latin typeface="Arial"/>
                <a:ea typeface="微软雅黑"/>
              </a:rPr>
              <a:t>CT</a:t>
            </a:r>
            <a:r>
              <a:rPr lang="zh-CN" altLang="en-US" sz="2000" b="1" kern="0" noProof="1">
                <a:latin typeface="Arial"/>
                <a:ea typeface="微软雅黑"/>
              </a:rPr>
              <a:t>性能检测模体，部分地解决了</a:t>
            </a:r>
            <a:r>
              <a:rPr lang="en-US" altLang="zh-CN" sz="2000" b="1" kern="0" noProof="1">
                <a:latin typeface="Arial"/>
                <a:ea typeface="微软雅黑"/>
              </a:rPr>
              <a:t>Catphan</a:t>
            </a:r>
            <a:r>
              <a:rPr lang="zh-CN" altLang="en-US" sz="2000" b="1" kern="0" noProof="1">
                <a:latin typeface="Arial"/>
                <a:ea typeface="微软雅黑"/>
              </a:rPr>
              <a:t>模体的问题，是</a:t>
            </a:r>
            <a:r>
              <a:rPr lang="zh-CN" altLang="en-US" sz="2000" b="1" kern="0" noProof="1"/>
              <a:t>一套</a:t>
            </a:r>
            <a:r>
              <a:rPr lang="zh-CN" altLang="en-US" sz="2000" b="1" kern="0" noProof="1">
                <a:solidFill>
                  <a:schemeClr val="accent1">
                    <a:lumMod val="75000"/>
                  </a:schemeClr>
                </a:solidFill>
              </a:rPr>
              <a:t>具有自主知识产权</a:t>
            </a:r>
            <a:r>
              <a:rPr lang="zh-CN" altLang="en-US" sz="2000" b="1" kern="0" noProof="1"/>
              <a:t>的评价</a:t>
            </a:r>
            <a:r>
              <a:rPr lang="en-US" altLang="zh-CN" sz="2000" b="1" kern="0" noProof="1"/>
              <a:t>CT</a:t>
            </a:r>
            <a:r>
              <a:rPr lang="zh-CN" altLang="en-US" sz="2000" b="1" kern="0" noProof="1"/>
              <a:t>设备性能的</a:t>
            </a:r>
            <a:r>
              <a:rPr lang="zh-CN" altLang="en-US" sz="2000" b="1" kern="0" noProof="1">
                <a:solidFill>
                  <a:schemeClr val="accent1">
                    <a:lumMod val="75000"/>
                  </a:schemeClr>
                </a:solidFill>
              </a:rPr>
              <a:t>计算机软件系统</a:t>
            </a:r>
            <a:r>
              <a:rPr lang="zh-CN" altLang="en-US" sz="2000" b="1" kern="0" noProof="1"/>
              <a:t>。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919460" y="1287503"/>
            <a:ext cx="2546843" cy="1570718"/>
            <a:chOff x="6666426" y="1800124"/>
            <a:chExt cx="1846509" cy="1082518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ADFA8A1B-7EAB-45EE-A496-194FAB09C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1971" b="22730"/>
            <a:stretch/>
          </p:blipFill>
          <p:spPr>
            <a:xfrm>
              <a:off x="6666426" y="1800124"/>
              <a:ext cx="1846509" cy="852924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6666426" y="2653048"/>
              <a:ext cx="1846509" cy="22959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美国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</a:rPr>
                <a:t>Catphan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模体</a:t>
              </a:r>
            </a:p>
          </p:txBody>
        </p:sp>
      </p:grpSp>
      <p:sp>
        <p:nvSpPr>
          <p:cNvPr id="29" name="işḻíḓe"/>
          <p:cNvSpPr txBox="1"/>
          <p:nvPr/>
        </p:nvSpPr>
        <p:spPr bwMode="auto">
          <a:xfrm>
            <a:off x="203290" y="93195"/>
            <a:ext cx="3399488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marR="0" lvl="0" indent="-28575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医疗背景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03290" y="695825"/>
            <a:ext cx="3906637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ṥlídè"/>
          <p:cNvSpPr txBox="1"/>
          <p:nvPr/>
        </p:nvSpPr>
        <p:spPr bwMode="auto">
          <a:xfrm>
            <a:off x="203290" y="3177595"/>
            <a:ext cx="3399488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marR="0" lvl="0" indent="-285750" defTabSz="9144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我们的软件系统</a:t>
            </a:r>
            <a:endParaRPr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03290" y="3805641"/>
            <a:ext cx="3906637" cy="0"/>
          </a:xfrm>
          <a:prstGeom prst="line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右箭头 27"/>
          <p:cNvSpPr/>
          <p:nvPr/>
        </p:nvSpPr>
        <p:spPr bwMode="auto">
          <a:xfrm>
            <a:off x="3101312" y="1789083"/>
            <a:ext cx="611042" cy="283779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0" name="右箭头 39"/>
          <p:cNvSpPr/>
          <p:nvPr/>
        </p:nvSpPr>
        <p:spPr bwMode="auto">
          <a:xfrm>
            <a:off x="5283871" y="1793978"/>
            <a:ext cx="611042" cy="283779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B5D6EBF-2888-4C24-BB1F-DC9A90804881}"/>
              </a:ext>
            </a:extLst>
          </p:cNvPr>
          <p:cNvGrpSpPr/>
          <p:nvPr/>
        </p:nvGrpSpPr>
        <p:grpSpPr>
          <a:xfrm>
            <a:off x="8644601" y="1113194"/>
            <a:ext cx="2260105" cy="1753947"/>
            <a:chOff x="3261361" y="4353914"/>
            <a:chExt cx="2873240" cy="2361994"/>
          </a:xfrm>
        </p:grpSpPr>
        <p:sp>
          <p:nvSpPr>
            <p:cNvPr id="41" name="矩形 40"/>
            <p:cNvSpPr/>
            <p:nvPr/>
          </p:nvSpPr>
          <p:spPr bwMode="auto">
            <a:xfrm>
              <a:off x="3261361" y="6254147"/>
              <a:ext cx="2873240" cy="46176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</a:rPr>
                <a:t>国产模体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B2B277-22D9-4063-B569-0CCD3F96A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8" t="19795" r="72724" b="66304"/>
            <a:stretch/>
          </p:blipFill>
          <p:spPr>
            <a:xfrm>
              <a:off x="3261361" y="4353914"/>
              <a:ext cx="2481936" cy="1900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590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auto">
          <a:xfrm>
            <a:off x="4869396" y="2880018"/>
            <a:ext cx="2796127" cy="2490013"/>
          </a:xfrm>
          <a:prstGeom prst="hexagon">
            <a:avLst>
              <a:gd name="adj" fmla="val 29819"/>
              <a:gd name="vf" fmla="val 11547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>
            <a:normAutofit/>
          </a:bodyPr>
          <a:lstStyle>
            <a:lvl1pPr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" name="Freeform 4"/>
          <p:cNvSpPr/>
          <p:nvPr/>
        </p:nvSpPr>
        <p:spPr bwMode="auto">
          <a:xfrm>
            <a:off x="6752838" y="2526207"/>
            <a:ext cx="4772412" cy="276999"/>
          </a:xfrm>
          <a:custGeom>
            <a:avLst/>
            <a:gdLst>
              <a:gd name="T0" fmla="*/ 0 w 2365"/>
              <a:gd name="T1" fmla="*/ 2147483646 h 448"/>
              <a:gd name="T2" fmla="*/ 2147483646 w 2365"/>
              <a:gd name="T3" fmla="*/ 0 h 448"/>
              <a:gd name="T4" fmla="*/ 2147483646 w 2365"/>
              <a:gd name="T5" fmla="*/ 0 h 4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bg1">
                <a:lumMod val="75000"/>
              </a:schemeClr>
            </a:solidFill>
            <a:prstDash val="solid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H="1">
            <a:off x="813276" y="4208529"/>
            <a:ext cx="4114351" cy="9087"/>
          </a:xfrm>
          <a:prstGeom prst="line">
            <a:avLst/>
          </a:prstGeom>
          <a:noFill/>
          <a:ln w="22225">
            <a:solidFill>
              <a:schemeClr val="bg1">
                <a:lumMod val="75000"/>
              </a:schemeClr>
            </a:solidFill>
            <a:round/>
            <a:head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5" name="Freeform 6"/>
          <p:cNvSpPr/>
          <p:nvPr/>
        </p:nvSpPr>
        <p:spPr bwMode="auto">
          <a:xfrm flipH="1">
            <a:off x="666750" y="2526207"/>
            <a:ext cx="4772412" cy="276999"/>
          </a:xfrm>
          <a:custGeom>
            <a:avLst/>
            <a:gdLst>
              <a:gd name="T0" fmla="*/ 0 w 2365"/>
              <a:gd name="T1" fmla="*/ 2147483646 h 448"/>
              <a:gd name="T2" fmla="*/ 2147483646 w 2365"/>
              <a:gd name="T3" fmla="*/ 0 h 448"/>
              <a:gd name="T4" fmla="*/ 2147483646 w 2365"/>
              <a:gd name="T5" fmla="*/ 0 h 4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bg1">
                <a:lumMod val="75000"/>
              </a:schemeClr>
            </a:solidFill>
            <a:prstDash val="solid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6" name="Freeform 7"/>
          <p:cNvSpPr/>
          <p:nvPr/>
        </p:nvSpPr>
        <p:spPr bwMode="auto">
          <a:xfrm flipV="1">
            <a:off x="6752838" y="5553106"/>
            <a:ext cx="4772412" cy="276999"/>
          </a:xfrm>
          <a:custGeom>
            <a:avLst/>
            <a:gdLst>
              <a:gd name="T0" fmla="*/ 0 w 2365"/>
              <a:gd name="T1" fmla="*/ 2147483646 h 448"/>
              <a:gd name="T2" fmla="*/ 2147483646 w 2365"/>
              <a:gd name="T3" fmla="*/ 0 h 448"/>
              <a:gd name="T4" fmla="*/ 2147483646 w 2365"/>
              <a:gd name="T5" fmla="*/ 0 h 4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bg1">
                <a:lumMod val="75000"/>
              </a:schemeClr>
            </a:solidFill>
            <a:prstDash val="solid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7" name="Freeform 8"/>
          <p:cNvSpPr/>
          <p:nvPr/>
        </p:nvSpPr>
        <p:spPr bwMode="auto">
          <a:xfrm flipH="1" flipV="1">
            <a:off x="666750" y="5561637"/>
            <a:ext cx="4772412" cy="276999"/>
          </a:xfrm>
          <a:custGeom>
            <a:avLst/>
            <a:gdLst>
              <a:gd name="T0" fmla="*/ 0 w 2365"/>
              <a:gd name="T1" fmla="*/ 2147483646 h 448"/>
              <a:gd name="T2" fmla="*/ 2147483646 w 2365"/>
              <a:gd name="T3" fmla="*/ 0 h 448"/>
              <a:gd name="T4" fmla="*/ 2147483646 w 2365"/>
              <a:gd name="T5" fmla="*/ 0 h 4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65" h="448">
                <a:moveTo>
                  <a:pt x="0" y="448"/>
                </a:moveTo>
                <a:lnTo>
                  <a:pt x="349" y="0"/>
                </a:lnTo>
                <a:lnTo>
                  <a:pt x="2365" y="0"/>
                </a:lnTo>
              </a:path>
            </a:pathLst>
          </a:custGeom>
          <a:noFill/>
          <a:ln w="22225" cap="flat" cmpd="sng">
            <a:solidFill>
              <a:schemeClr val="bg1">
                <a:lumMod val="75000"/>
              </a:schemeClr>
            </a:solidFill>
            <a:prstDash val="solid"/>
            <a:round/>
            <a:headEnd type="triangle" w="med" len="lg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7547335" y="4208529"/>
            <a:ext cx="4026560" cy="15524"/>
          </a:xfrm>
          <a:prstGeom prst="line">
            <a:avLst/>
          </a:prstGeom>
          <a:noFill/>
          <a:ln w="22225">
            <a:solidFill>
              <a:schemeClr val="bg1">
                <a:lumMod val="75000"/>
              </a:schemeClr>
            </a:solidFill>
            <a:round/>
            <a:head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32757" y="3429000"/>
            <a:ext cx="2102148" cy="1917416"/>
          </a:xfrm>
          <a:prstGeom prst="rect">
            <a:avLst/>
          </a:prstGeom>
          <a:noFill/>
        </p:spPr>
        <p:txBody>
          <a:bodyPr wrap="none" rtlCol="0" anchor="ctr" anchorCtr="0">
            <a:prstTxWarp prst="textPlain">
              <a:avLst/>
            </a:prstTxWarp>
            <a:spAutoFit/>
          </a:bodyPr>
          <a:lstStyle/>
          <a:p>
            <a:pPr lvl="0" defTabSz="913765"/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医用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CT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模体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lvl="0" defTabSz="913765"/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图像自动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lvl="0" defTabSz="913765"/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审读系统</a:t>
            </a:r>
          </a:p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975EF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8" name="îS1ïḓè"/>
          <p:cNvSpPr/>
          <p:nvPr/>
        </p:nvSpPr>
        <p:spPr>
          <a:xfrm>
            <a:off x="666750" y="1591987"/>
            <a:ext cx="1185772" cy="559828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2975EF"/>
                </a:solidFill>
                <a:latin typeface="Arial"/>
                <a:ea typeface="微软雅黑"/>
                <a:cs typeface="+mn-ea"/>
                <a:sym typeface="+mn-lt"/>
              </a:rPr>
              <a:t>440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75E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KB</a:t>
            </a:r>
          </a:p>
        </p:txBody>
      </p:sp>
      <p:sp>
        <p:nvSpPr>
          <p:cNvPr id="24" name="Rectangle 30"/>
          <p:cNvSpPr/>
          <p:nvPr/>
        </p:nvSpPr>
        <p:spPr bwMode="auto">
          <a:xfrm>
            <a:off x="593343" y="2142948"/>
            <a:ext cx="3600400" cy="34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代码及相关文件占用存储空间约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440KB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 </a:t>
            </a:r>
          </a:p>
        </p:txBody>
      </p:sp>
      <p:sp>
        <p:nvSpPr>
          <p:cNvPr id="27" name="îS1ïḓè"/>
          <p:cNvSpPr>
            <a:spLocks/>
          </p:cNvSpPr>
          <p:nvPr/>
        </p:nvSpPr>
        <p:spPr>
          <a:xfrm>
            <a:off x="666750" y="4842499"/>
            <a:ext cx="944336" cy="512186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2975EF"/>
                </a:solidFill>
                <a:latin typeface="Arial"/>
                <a:ea typeface="微软雅黑"/>
                <a:cs typeface="+mn-ea"/>
                <a:sym typeface="+mn-lt"/>
              </a:rPr>
              <a:t>20+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975EF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0" name="îS1ïḓè"/>
          <p:cNvSpPr/>
          <p:nvPr/>
        </p:nvSpPr>
        <p:spPr>
          <a:xfrm>
            <a:off x="666751" y="3229257"/>
            <a:ext cx="1185771" cy="497802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noProof="0" dirty="0">
                <a:solidFill>
                  <a:srgbClr val="2975EF"/>
                </a:solidFill>
                <a:latin typeface="Arial"/>
                <a:ea typeface="微软雅黑"/>
                <a:cs typeface="+mn-ea"/>
                <a:sym typeface="+mn-lt"/>
              </a:rPr>
              <a:t>6524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975EF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66750" y="3854655"/>
            <a:ext cx="3600400" cy="34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对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Dicom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图像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6524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张进行相关测试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 </a:t>
            </a:r>
          </a:p>
        </p:txBody>
      </p:sp>
      <p:sp>
        <p:nvSpPr>
          <p:cNvPr id="33" name="îS1ïḓè"/>
          <p:cNvSpPr/>
          <p:nvPr/>
        </p:nvSpPr>
        <p:spPr>
          <a:xfrm>
            <a:off x="11009472" y="1591986"/>
            <a:ext cx="511016" cy="580423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75E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1</a:t>
            </a:r>
          </a:p>
        </p:txBody>
      </p:sp>
      <p:sp>
        <p:nvSpPr>
          <p:cNvPr id="34" name="Rectangle 30"/>
          <p:cNvSpPr/>
          <p:nvPr/>
        </p:nvSpPr>
        <p:spPr bwMode="auto">
          <a:xfrm>
            <a:off x="7924850" y="2180912"/>
            <a:ext cx="3600400" cy="34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撰写了一篇相关算法的论文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 </a:t>
            </a:r>
          </a:p>
        </p:txBody>
      </p:sp>
      <p:sp>
        <p:nvSpPr>
          <p:cNvPr id="37" name="Rectangle 30"/>
          <p:cNvSpPr/>
          <p:nvPr/>
        </p:nvSpPr>
        <p:spPr bwMode="auto">
          <a:xfrm>
            <a:off x="7924850" y="3809101"/>
            <a:ext cx="3600400" cy="34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fontScale="925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对程序的主要算法部分代码，申请了相关软件著作权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9" name="îS1ïḓè"/>
          <p:cNvSpPr/>
          <p:nvPr/>
        </p:nvSpPr>
        <p:spPr>
          <a:xfrm>
            <a:off x="11009472" y="4879974"/>
            <a:ext cx="505064" cy="600106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75E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1</a:t>
            </a:r>
          </a:p>
        </p:txBody>
      </p:sp>
      <p:sp>
        <p:nvSpPr>
          <p:cNvPr id="40" name="Rectangle 30"/>
          <p:cNvSpPr/>
          <p:nvPr/>
        </p:nvSpPr>
        <p:spPr bwMode="auto">
          <a:xfrm>
            <a:off x="7924850" y="5791021"/>
            <a:ext cx="3600400" cy="34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14416" y="376119"/>
            <a:ext cx="10850563" cy="663575"/>
          </a:xfrm>
        </p:spPr>
        <p:txBody>
          <a:bodyPr/>
          <a:lstStyle/>
          <a:p>
            <a:r>
              <a:rPr lang="zh-CN" altLang="en-US" dirty="0"/>
              <a:t>部分数据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CFD93E-9773-4222-AF04-252EC464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66" y="1230377"/>
            <a:ext cx="1385697" cy="1267586"/>
          </a:xfrm>
          <a:prstGeom prst="rect">
            <a:avLst/>
          </a:prstGeom>
        </p:spPr>
      </p:pic>
      <p:sp>
        <p:nvSpPr>
          <p:cNvPr id="28" name="Rectangle 30"/>
          <p:cNvSpPr/>
          <p:nvPr/>
        </p:nvSpPr>
        <p:spPr bwMode="auto">
          <a:xfrm>
            <a:off x="593343" y="5431911"/>
            <a:ext cx="4006388" cy="38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spcBef>
                <a:spcPct val="0"/>
              </a:spcBef>
              <a:defRPr/>
            </a:pPr>
            <a:r>
              <a:rPr lang="zh-CN" altLang="en-US" sz="1100" dirty="0">
                <a:solidFill>
                  <a:srgbClr val="000000"/>
                </a:solidFill>
                <a:cs typeface="+mn-ea"/>
                <a:sym typeface="+mn-lt"/>
              </a:rPr>
              <a:t>相关图片的测试统计达</a:t>
            </a:r>
            <a:r>
              <a:rPr lang="en-US" altLang="zh-CN" sz="1100" dirty="0">
                <a:solidFill>
                  <a:srgbClr val="000000"/>
                </a:solidFill>
                <a:cs typeface="+mn-ea"/>
                <a:sym typeface="+mn-lt"/>
              </a:rPr>
              <a:t>20+</a:t>
            </a:r>
            <a:r>
              <a:rPr lang="zh-CN" altLang="en-US" sz="1100" dirty="0">
                <a:solidFill>
                  <a:srgbClr val="000000"/>
                </a:solidFill>
                <a:cs typeface="+mn-ea"/>
                <a:sym typeface="+mn-lt"/>
              </a:rPr>
              <a:t>份</a:t>
            </a:r>
            <a:r>
              <a:rPr lang="en-US" altLang="zh-CN" sz="1100" dirty="0">
                <a:solidFill>
                  <a:srgbClr val="000000"/>
                </a:solidFill>
                <a:cs typeface="+mn-ea"/>
                <a:sym typeface="+mn-lt"/>
              </a:rPr>
              <a:t>Excel</a:t>
            </a:r>
            <a:r>
              <a:rPr lang="zh-CN" altLang="en-US" sz="1100" dirty="0">
                <a:solidFill>
                  <a:srgbClr val="000000"/>
                </a:solidFill>
                <a:cs typeface="+mn-ea"/>
                <a:sym typeface="+mn-lt"/>
              </a:rPr>
              <a:t>表格</a:t>
            </a:r>
            <a:r>
              <a:rPr lang="en-US" altLang="zh-CN" sz="1100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D7C31B35-D62F-463E-8502-9A5BEF015F7B}"/>
              </a:ext>
            </a:extLst>
          </p:cNvPr>
          <p:cNvSpPr/>
          <p:nvPr/>
        </p:nvSpPr>
        <p:spPr bwMode="auto">
          <a:xfrm>
            <a:off x="7227103" y="5480080"/>
            <a:ext cx="4365842" cy="34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获第七届大学生科技创新作品与专利成果展示推介会“二等奖”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8" name="îS1ïḓè">
            <a:extLst>
              <a:ext uri="{FF2B5EF4-FFF2-40B4-BE49-F238E27FC236}">
                <a16:creationId xmlns:a16="http://schemas.microsoft.com/office/drawing/2014/main" id="{3D896EE9-0300-44D5-9988-E144DAA041A5}"/>
              </a:ext>
            </a:extLst>
          </p:cNvPr>
          <p:cNvSpPr/>
          <p:nvPr/>
        </p:nvSpPr>
        <p:spPr>
          <a:xfrm>
            <a:off x="11009472" y="3142018"/>
            <a:ext cx="511015" cy="672281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975E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1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0D1A8DA-5B47-4FE7-A031-985C1D724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47" y="1165372"/>
            <a:ext cx="2888768" cy="12496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0F79BF-6FB1-459C-83EB-24DC8C19F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739" y="3130988"/>
            <a:ext cx="1675894" cy="8555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61D020-8CFE-4149-8FCE-0A664D4C7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202" y="4468125"/>
            <a:ext cx="1503143" cy="131708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32405B0-6BAC-485C-A0BE-30EC3825F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0" y="1165372"/>
            <a:ext cx="10536915" cy="48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21000" y="1539000"/>
            <a:ext cx="89999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2975E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+mn-cs"/>
              </a:rPr>
              <a:t>02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2975E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6000" y="2439000"/>
            <a:ext cx="540000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di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项目内容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36000" y="3177664"/>
            <a:ext cx="5400000" cy="214133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工具基础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软件结构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算法设计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285750" marR="0" lvl="0" indent="-28575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界面设计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R="0" lvl="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4566000" y="1123950"/>
            <a:ext cx="0" cy="501967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87278" y="2137688"/>
            <a:ext cx="3518695" cy="179131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6" name="íṡ1íḑè"/>
          <p:cNvSpPr txBox="1"/>
          <p:nvPr/>
        </p:nvSpPr>
        <p:spPr bwMode="auto">
          <a:xfrm>
            <a:off x="590814" y="2677939"/>
            <a:ext cx="3518695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>
              <a:spcBef>
                <a:spcPct val="0"/>
              </a:spcBef>
            </a:pPr>
            <a:r>
              <a:rPr lang="zh-CN" altLang="en-US" sz="2000" b="1" dirty="0">
                <a:solidFill>
                  <a:srgbClr val="000000"/>
                </a:solidFill>
              </a:rPr>
              <a:t>医用</a:t>
            </a:r>
            <a:r>
              <a:rPr lang="en-US" altLang="zh-CN" sz="2000" b="1" dirty="0">
                <a:solidFill>
                  <a:srgbClr val="000000"/>
                </a:solidFill>
              </a:rPr>
              <a:t>CT</a:t>
            </a:r>
            <a:r>
              <a:rPr lang="zh-CN" altLang="en-US" sz="2000" b="1" dirty="0">
                <a:solidFill>
                  <a:srgbClr val="000000"/>
                </a:solidFill>
              </a:rPr>
              <a:t>模体图像自动审读系统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íṣļíḋé"/>
          <p:cNvSpPr/>
          <p:nvPr/>
        </p:nvSpPr>
        <p:spPr bwMode="auto">
          <a:xfrm>
            <a:off x="1116278" y="4546448"/>
            <a:ext cx="1743944" cy="105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ïšlîḓê"/>
          <p:cNvSpPr/>
          <p:nvPr/>
        </p:nvSpPr>
        <p:spPr bwMode="auto">
          <a:xfrm>
            <a:off x="1116278" y="5541212"/>
            <a:ext cx="56673" cy="57667"/>
          </a:xfrm>
          <a:custGeom>
            <a:avLst/>
            <a:gdLst>
              <a:gd name="T0" fmla="*/ 108 w 114"/>
              <a:gd name="T1" fmla="*/ 0 h 116"/>
              <a:gd name="T2" fmla="*/ 0 w 114"/>
              <a:gd name="T3" fmla="*/ 109 h 116"/>
              <a:gd name="T4" fmla="*/ 0 w 114"/>
              <a:gd name="T5" fmla="*/ 116 h 116"/>
              <a:gd name="T6" fmla="*/ 6 w 114"/>
              <a:gd name="T7" fmla="*/ 116 h 116"/>
              <a:gd name="T8" fmla="*/ 114 w 114"/>
              <a:gd name="T9" fmla="*/ 8 h 116"/>
              <a:gd name="T10" fmla="*/ 108 w 114"/>
              <a:gd name="T11" fmla="*/ 8 h 116"/>
              <a:gd name="T12" fmla="*/ 108 w 114"/>
              <a:gd name="T13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" h="116">
                <a:moveTo>
                  <a:pt x="108" y="0"/>
                </a:moveTo>
                <a:lnTo>
                  <a:pt x="0" y="109"/>
                </a:lnTo>
                <a:lnTo>
                  <a:pt x="0" y="116"/>
                </a:lnTo>
                <a:lnTo>
                  <a:pt x="6" y="116"/>
                </a:lnTo>
                <a:lnTo>
                  <a:pt x="114" y="8"/>
                </a:lnTo>
                <a:lnTo>
                  <a:pt x="108" y="8"/>
                </a:lnTo>
                <a:lnTo>
                  <a:pt x="108" y="0"/>
                </a:lnTo>
                <a:close/>
              </a:path>
            </a:pathLst>
          </a:custGeom>
          <a:solidFill>
            <a:srgbClr val="BC94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ïš1ïḓè"/>
          <p:cNvSpPr/>
          <p:nvPr/>
        </p:nvSpPr>
        <p:spPr bwMode="auto">
          <a:xfrm>
            <a:off x="1116278" y="5541212"/>
            <a:ext cx="56673" cy="57667"/>
          </a:xfrm>
          <a:custGeom>
            <a:avLst/>
            <a:gdLst>
              <a:gd name="T0" fmla="*/ 108 w 114"/>
              <a:gd name="T1" fmla="*/ 0 h 116"/>
              <a:gd name="T2" fmla="*/ 0 w 114"/>
              <a:gd name="T3" fmla="*/ 109 h 116"/>
              <a:gd name="T4" fmla="*/ 0 w 114"/>
              <a:gd name="T5" fmla="*/ 116 h 116"/>
              <a:gd name="T6" fmla="*/ 6 w 114"/>
              <a:gd name="T7" fmla="*/ 116 h 116"/>
              <a:gd name="T8" fmla="*/ 114 w 114"/>
              <a:gd name="T9" fmla="*/ 8 h 116"/>
              <a:gd name="T10" fmla="*/ 108 w 114"/>
              <a:gd name="T11" fmla="*/ 8 h 116"/>
              <a:gd name="T12" fmla="*/ 108 w 114"/>
              <a:gd name="T13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" h="116">
                <a:moveTo>
                  <a:pt x="108" y="0"/>
                </a:moveTo>
                <a:lnTo>
                  <a:pt x="0" y="109"/>
                </a:lnTo>
                <a:lnTo>
                  <a:pt x="0" y="116"/>
                </a:lnTo>
                <a:lnTo>
                  <a:pt x="6" y="116"/>
                </a:lnTo>
                <a:lnTo>
                  <a:pt x="114" y="8"/>
                </a:lnTo>
                <a:lnTo>
                  <a:pt x="108" y="8"/>
                </a:lnTo>
                <a:lnTo>
                  <a:pt x="10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iṧḻîdé"/>
          <p:cNvSpPr/>
          <p:nvPr/>
        </p:nvSpPr>
        <p:spPr bwMode="auto">
          <a:xfrm>
            <a:off x="1116278" y="4546448"/>
            <a:ext cx="56673" cy="56673"/>
          </a:xfrm>
          <a:custGeom>
            <a:avLst/>
            <a:gdLst>
              <a:gd name="T0" fmla="*/ 6 w 114"/>
              <a:gd name="T1" fmla="*/ 0 h 114"/>
              <a:gd name="T2" fmla="*/ 0 w 114"/>
              <a:gd name="T3" fmla="*/ 0 h 114"/>
              <a:gd name="T4" fmla="*/ 0 w 114"/>
              <a:gd name="T5" fmla="*/ 6 h 114"/>
              <a:gd name="T6" fmla="*/ 108 w 114"/>
              <a:gd name="T7" fmla="*/ 114 h 114"/>
              <a:gd name="T8" fmla="*/ 108 w 114"/>
              <a:gd name="T9" fmla="*/ 108 h 114"/>
              <a:gd name="T10" fmla="*/ 114 w 114"/>
              <a:gd name="T11" fmla="*/ 108 h 114"/>
              <a:gd name="T12" fmla="*/ 6 w 114"/>
              <a:gd name="T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" h="114">
                <a:moveTo>
                  <a:pt x="6" y="0"/>
                </a:moveTo>
                <a:lnTo>
                  <a:pt x="0" y="0"/>
                </a:lnTo>
                <a:lnTo>
                  <a:pt x="0" y="6"/>
                </a:lnTo>
                <a:lnTo>
                  <a:pt x="108" y="114"/>
                </a:lnTo>
                <a:lnTo>
                  <a:pt x="108" y="108"/>
                </a:lnTo>
                <a:lnTo>
                  <a:pt x="114" y="108"/>
                </a:lnTo>
                <a:lnTo>
                  <a:pt x="6" y="0"/>
                </a:lnTo>
                <a:close/>
              </a:path>
            </a:pathLst>
          </a:custGeom>
          <a:solidFill>
            <a:srgbClr val="BC94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5" name="ïṧlïdê"/>
          <p:cNvSpPr/>
          <p:nvPr/>
        </p:nvSpPr>
        <p:spPr bwMode="auto">
          <a:xfrm>
            <a:off x="1116278" y="4546448"/>
            <a:ext cx="56673" cy="56673"/>
          </a:xfrm>
          <a:custGeom>
            <a:avLst/>
            <a:gdLst>
              <a:gd name="T0" fmla="*/ 6 w 114"/>
              <a:gd name="T1" fmla="*/ 0 h 114"/>
              <a:gd name="T2" fmla="*/ 0 w 114"/>
              <a:gd name="T3" fmla="*/ 0 h 114"/>
              <a:gd name="T4" fmla="*/ 0 w 114"/>
              <a:gd name="T5" fmla="*/ 6 h 114"/>
              <a:gd name="T6" fmla="*/ 108 w 114"/>
              <a:gd name="T7" fmla="*/ 114 h 114"/>
              <a:gd name="T8" fmla="*/ 108 w 114"/>
              <a:gd name="T9" fmla="*/ 108 h 114"/>
              <a:gd name="T10" fmla="*/ 114 w 114"/>
              <a:gd name="T11" fmla="*/ 108 h 114"/>
              <a:gd name="T12" fmla="*/ 6 w 114"/>
              <a:gd name="T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" h="114">
                <a:moveTo>
                  <a:pt x="6" y="0"/>
                </a:moveTo>
                <a:lnTo>
                  <a:pt x="0" y="0"/>
                </a:lnTo>
                <a:lnTo>
                  <a:pt x="0" y="6"/>
                </a:lnTo>
                <a:lnTo>
                  <a:pt x="108" y="114"/>
                </a:lnTo>
                <a:lnTo>
                  <a:pt x="108" y="108"/>
                </a:lnTo>
                <a:lnTo>
                  <a:pt x="114" y="10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6" name="îsļïḓe"/>
          <p:cNvSpPr/>
          <p:nvPr/>
        </p:nvSpPr>
        <p:spPr bwMode="auto">
          <a:xfrm>
            <a:off x="2803548" y="5541212"/>
            <a:ext cx="56673" cy="57667"/>
          </a:xfrm>
          <a:custGeom>
            <a:avLst/>
            <a:gdLst>
              <a:gd name="T0" fmla="*/ 4 w 114"/>
              <a:gd name="T1" fmla="*/ 0 h 116"/>
              <a:gd name="T2" fmla="*/ 4 w 114"/>
              <a:gd name="T3" fmla="*/ 8 h 116"/>
              <a:gd name="T4" fmla="*/ 0 w 114"/>
              <a:gd name="T5" fmla="*/ 8 h 116"/>
              <a:gd name="T6" fmla="*/ 108 w 114"/>
              <a:gd name="T7" fmla="*/ 116 h 116"/>
              <a:gd name="T8" fmla="*/ 114 w 114"/>
              <a:gd name="T9" fmla="*/ 116 h 116"/>
              <a:gd name="T10" fmla="*/ 114 w 114"/>
              <a:gd name="T11" fmla="*/ 109 h 116"/>
              <a:gd name="T12" fmla="*/ 4 w 114"/>
              <a:gd name="T13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" h="116">
                <a:moveTo>
                  <a:pt x="4" y="0"/>
                </a:moveTo>
                <a:lnTo>
                  <a:pt x="4" y="8"/>
                </a:lnTo>
                <a:lnTo>
                  <a:pt x="0" y="8"/>
                </a:lnTo>
                <a:lnTo>
                  <a:pt x="108" y="116"/>
                </a:lnTo>
                <a:lnTo>
                  <a:pt x="114" y="116"/>
                </a:lnTo>
                <a:lnTo>
                  <a:pt x="114" y="109"/>
                </a:lnTo>
                <a:lnTo>
                  <a:pt x="4" y="0"/>
                </a:lnTo>
                <a:close/>
              </a:path>
            </a:pathLst>
          </a:custGeom>
          <a:solidFill>
            <a:srgbClr val="BC94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7" name="ïṡḻiḑê"/>
          <p:cNvSpPr/>
          <p:nvPr/>
        </p:nvSpPr>
        <p:spPr bwMode="auto">
          <a:xfrm>
            <a:off x="2803548" y="5541212"/>
            <a:ext cx="56673" cy="57667"/>
          </a:xfrm>
          <a:custGeom>
            <a:avLst/>
            <a:gdLst>
              <a:gd name="T0" fmla="*/ 4 w 114"/>
              <a:gd name="T1" fmla="*/ 0 h 116"/>
              <a:gd name="T2" fmla="*/ 4 w 114"/>
              <a:gd name="T3" fmla="*/ 8 h 116"/>
              <a:gd name="T4" fmla="*/ 0 w 114"/>
              <a:gd name="T5" fmla="*/ 8 h 116"/>
              <a:gd name="T6" fmla="*/ 108 w 114"/>
              <a:gd name="T7" fmla="*/ 116 h 116"/>
              <a:gd name="T8" fmla="*/ 114 w 114"/>
              <a:gd name="T9" fmla="*/ 116 h 116"/>
              <a:gd name="T10" fmla="*/ 114 w 114"/>
              <a:gd name="T11" fmla="*/ 109 h 116"/>
              <a:gd name="T12" fmla="*/ 4 w 114"/>
              <a:gd name="T13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" h="116">
                <a:moveTo>
                  <a:pt x="4" y="0"/>
                </a:moveTo>
                <a:lnTo>
                  <a:pt x="4" y="8"/>
                </a:lnTo>
                <a:lnTo>
                  <a:pt x="0" y="8"/>
                </a:lnTo>
                <a:lnTo>
                  <a:pt x="108" y="116"/>
                </a:lnTo>
                <a:lnTo>
                  <a:pt x="114" y="116"/>
                </a:lnTo>
                <a:lnTo>
                  <a:pt x="114" y="109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8" name="îşḻîḍé"/>
          <p:cNvSpPr/>
          <p:nvPr/>
        </p:nvSpPr>
        <p:spPr bwMode="auto">
          <a:xfrm>
            <a:off x="1169968" y="4600138"/>
            <a:ext cx="1635569" cy="945051"/>
          </a:xfrm>
          <a:custGeom>
            <a:avLst/>
            <a:gdLst>
              <a:gd name="T0" fmla="*/ 1574 w 1584"/>
              <a:gd name="T1" fmla="*/ 908 h 916"/>
              <a:gd name="T2" fmla="*/ 11 w 1584"/>
              <a:gd name="T3" fmla="*/ 908 h 916"/>
              <a:gd name="T4" fmla="*/ 3 w 1584"/>
              <a:gd name="T5" fmla="*/ 916 h 916"/>
              <a:gd name="T6" fmla="*/ 1582 w 1584"/>
              <a:gd name="T7" fmla="*/ 916 h 916"/>
              <a:gd name="T8" fmla="*/ 1574 w 1584"/>
              <a:gd name="T9" fmla="*/ 908 h 916"/>
              <a:gd name="T10" fmla="*/ 1577 w 1584"/>
              <a:gd name="T11" fmla="*/ 672 h 916"/>
              <a:gd name="T12" fmla="*/ 1577 w 1584"/>
              <a:gd name="T13" fmla="*/ 905 h 916"/>
              <a:gd name="T14" fmla="*/ 1584 w 1584"/>
              <a:gd name="T15" fmla="*/ 912 h 916"/>
              <a:gd name="T16" fmla="*/ 1584 w 1584"/>
              <a:gd name="T17" fmla="*/ 678 h 916"/>
              <a:gd name="T18" fmla="*/ 1577 w 1584"/>
              <a:gd name="T19" fmla="*/ 672 h 916"/>
              <a:gd name="T20" fmla="*/ 1584 w 1584"/>
              <a:gd name="T21" fmla="*/ 257 h 916"/>
              <a:gd name="T22" fmla="*/ 1577 w 1584"/>
              <a:gd name="T23" fmla="*/ 263 h 916"/>
              <a:gd name="T24" fmla="*/ 1577 w 1584"/>
              <a:gd name="T25" fmla="*/ 544 h 916"/>
              <a:gd name="T26" fmla="*/ 1584 w 1584"/>
              <a:gd name="T27" fmla="*/ 559 h 916"/>
              <a:gd name="T28" fmla="*/ 1584 w 1584"/>
              <a:gd name="T29" fmla="*/ 257 h 916"/>
              <a:gd name="T30" fmla="*/ 0 w 1584"/>
              <a:gd name="T31" fmla="*/ 3 h 916"/>
              <a:gd name="T32" fmla="*/ 0 w 1584"/>
              <a:gd name="T33" fmla="*/ 912 h 916"/>
              <a:gd name="T34" fmla="*/ 8 w 1584"/>
              <a:gd name="T35" fmla="*/ 905 h 916"/>
              <a:gd name="T36" fmla="*/ 8 w 1584"/>
              <a:gd name="T37" fmla="*/ 11 h 916"/>
              <a:gd name="T38" fmla="*/ 0 w 1584"/>
              <a:gd name="T39" fmla="*/ 3 h 916"/>
              <a:gd name="T40" fmla="*/ 1099 w 1584"/>
              <a:gd name="T41" fmla="*/ 0 h 916"/>
              <a:gd name="T42" fmla="*/ 3 w 1584"/>
              <a:gd name="T43" fmla="*/ 0 h 916"/>
              <a:gd name="T44" fmla="*/ 11 w 1584"/>
              <a:gd name="T45" fmla="*/ 8 h 916"/>
              <a:gd name="T46" fmla="*/ 1081 w 1584"/>
              <a:gd name="T47" fmla="*/ 8 h 916"/>
              <a:gd name="T48" fmla="*/ 1081 w 1584"/>
              <a:gd name="T49" fmla="*/ 8 h 916"/>
              <a:gd name="T50" fmla="*/ 1098 w 1584"/>
              <a:gd name="T51" fmla="*/ 8 h 916"/>
              <a:gd name="T52" fmla="*/ 1099 w 1584"/>
              <a:gd name="T53" fmla="*/ 0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84" h="916">
                <a:moveTo>
                  <a:pt x="1574" y="908"/>
                </a:moveTo>
                <a:cubicBezTo>
                  <a:pt x="11" y="908"/>
                  <a:pt x="11" y="908"/>
                  <a:pt x="11" y="908"/>
                </a:cubicBezTo>
                <a:cubicBezTo>
                  <a:pt x="3" y="916"/>
                  <a:pt x="3" y="916"/>
                  <a:pt x="3" y="916"/>
                </a:cubicBezTo>
                <a:cubicBezTo>
                  <a:pt x="1582" y="916"/>
                  <a:pt x="1582" y="916"/>
                  <a:pt x="1582" y="916"/>
                </a:cubicBezTo>
                <a:cubicBezTo>
                  <a:pt x="1574" y="908"/>
                  <a:pt x="1574" y="908"/>
                  <a:pt x="1574" y="908"/>
                </a:cubicBezTo>
                <a:moveTo>
                  <a:pt x="1577" y="672"/>
                </a:moveTo>
                <a:cubicBezTo>
                  <a:pt x="1577" y="905"/>
                  <a:pt x="1577" y="905"/>
                  <a:pt x="1577" y="905"/>
                </a:cubicBezTo>
                <a:cubicBezTo>
                  <a:pt x="1584" y="912"/>
                  <a:pt x="1584" y="912"/>
                  <a:pt x="1584" y="912"/>
                </a:cubicBezTo>
                <a:cubicBezTo>
                  <a:pt x="1584" y="678"/>
                  <a:pt x="1584" y="678"/>
                  <a:pt x="1584" y="678"/>
                </a:cubicBezTo>
                <a:cubicBezTo>
                  <a:pt x="1582" y="676"/>
                  <a:pt x="1579" y="674"/>
                  <a:pt x="1577" y="672"/>
                </a:cubicBezTo>
                <a:moveTo>
                  <a:pt x="1584" y="257"/>
                </a:moveTo>
                <a:cubicBezTo>
                  <a:pt x="1582" y="259"/>
                  <a:pt x="1579" y="261"/>
                  <a:pt x="1577" y="263"/>
                </a:cubicBezTo>
                <a:cubicBezTo>
                  <a:pt x="1577" y="544"/>
                  <a:pt x="1577" y="544"/>
                  <a:pt x="1577" y="544"/>
                </a:cubicBezTo>
                <a:cubicBezTo>
                  <a:pt x="1579" y="549"/>
                  <a:pt x="1582" y="554"/>
                  <a:pt x="1584" y="559"/>
                </a:cubicBezTo>
                <a:cubicBezTo>
                  <a:pt x="1584" y="257"/>
                  <a:pt x="1584" y="257"/>
                  <a:pt x="1584" y="257"/>
                </a:cubicBezTo>
                <a:moveTo>
                  <a:pt x="0" y="3"/>
                </a:moveTo>
                <a:cubicBezTo>
                  <a:pt x="0" y="912"/>
                  <a:pt x="0" y="912"/>
                  <a:pt x="0" y="912"/>
                </a:cubicBezTo>
                <a:cubicBezTo>
                  <a:pt x="8" y="905"/>
                  <a:pt x="8" y="905"/>
                  <a:pt x="8" y="905"/>
                </a:cubicBezTo>
                <a:cubicBezTo>
                  <a:pt x="8" y="11"/>
                  <a:pt x="8" y="11"/>
                  <a:pt x="8" y="11"/>
                </a:cubicBezTo>
                <a:cubicBezTo>
                  <a:pt x="0" y="3"/>
                  <a:pt x="0" y="3"/>
                  <a:pt x="0" y="3"/>
                </a:cubicBezTo>
                <a:moveTo>
                  <a:pt x="1099" y="0"/>
                </a:moveTo>
                <a:cubicBezTo>
                  <a:pt x="3" y="0"/>
                  <a:pt x="3" y="0"/>
                  <a:pt x="3" y="0"/>
                </a:cubicBezTo>
                <a:cubicBezTo>
                  <a:pt x="11" y="8"/>
                  <a:pt x="11" y="8"/>
                  <a:pt x="11" y="8"/>
                </a:cubicBezTo>
                <a:cubicBezTo>
                  <a:pt x="1081" y="8"/>
                  <a:pt x="1081" y="8"/>
                  <a:pt x="1081" y="8"/>
                </a:cubicBezTo>
                <a:cubicBezTo>
                  <a:pt x="1081" y="8"/>
                  <a:pt x="1081" y="8"/>
                  <a:pt x="1081" y="8"/>
                </a:cubicBezTo>
                <a:cubicBezTo>
                  <a:pt x="1098" y="8"/>
                  <a:pt x="1098" y="8"/>
                  <a:pt x="1098" y="8"/>
                </a:cubicBezTo>
                <a:cubicBezTo>
                  <a:pt x="1098" y="5"/>
                  <a:pt x="1098" y="2"/>
                  <a:pt x="1099" y="0"/>
                </a:cubicBezTo>
              </a:path>
            </a:pathLst>
          </a:custGeom>
          <a:solidFill>
            <a:srgbClr val="BC94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9" name="îsļïḓè"/>
          <p:cNvSpPr/>
          <p:nvPr/>
        </p:nvSpPr>
        <p:spPr bwMode="auto">
          <a:xfrm>
            <a:off x="1169968" y="5533754"/>
            <a:ext cx="11434" cy="11434"/>
          </a:xfrm>
          <a:custGeom>
            <a:avLst/>
            <a:gdLst>
              <a:gd name="T0" fmla="*/ 17 w 23"/>
              <a:gd name="T1" fmla="*/ 0 h 23"/>
              <a:gd name="T2" fmla="*/ 0 w 23"/>
              <a:gd name="T3" fmla="*/ 15 h 23"/>
              <a:gd name="T4" fmla="*/ 0 w 23"/>
              <a:gd name="T5" fmla="*/ 23 h 23"/>
              <a:gd name="T6" fmla="*/ 6 w 23"/>
              <a:gd name="T7" fmla="*/ 23 h 23"/>
              <a:gd name="T8" fmla="*/ 23 w 23"/>
              <a:gd name="T9" fmla="*/ 6 h 23"/>
              <a:gd name="T10" fmla="*/ 17 w 23"/>
              <a:gd name="T11" fmla="*/ 6 h 23"/>
              <a:gd name="T12" fmla="*/ 17 w 23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3">
                <a:moveTo>
                  <a:pt x="17" y="0"/>
                </a:moveTo>
                <a:lnTo>
                  <a:pt x="0" y="15"/>
                </a:lnTo>
                <a:lnTo>
                  <a:pt x="0" y="23"/>
                </a:lnTo>
                <a:lnTo>
                  <a:pt x="6" y="23"/>
                </a:lnTo>
                <a:lnTo>
                  <a:pt x="23" y="6"/>
                </a:lnTo>
                <a:lnTo>
                  <a:pt x="17" y="6"/>
                </a:lnTo>
                <a:lnTo>
                  <a:pt x="17" y="0"/>
                </a:lnTo>
                <a:close/>
              </a:path>
            </a:pathLst>
          </a:custGeom>
          <a:solidFill>
            <a:srgbClr val="B28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îṣļïḑè"/>
          <p:cNvSpPr/>
          <p:nvPr/>
        </p:nvSpPr>
        <p:spPr bwMode="auto">
          <a:xfrm>
            <a:off x="1169968" y="5533754"/>
            <a:ext cx="11434" cy="11434"/>
          </a:xfrm>
          <a:custGeom>
            <a:avLst/>
            <a:gdLst>
              <a:gd name="T0" fmla="*/ 17 w 23"/>
              <a:gd name="T1" fmla="*/ 0 h 23"/>
              <a:gd name="T2" fmla="*/ 0 w 23"/>
              <a:gd name="T3" fmla="*/ 15 h 23"/>
              <a:gd name="T4" fmla="*/ 0 w 23"/>
              <a:gd name="T5" fmla="*/ 23 h 23"/>
              <a:gd name="T6" fmla="*/ 6 w 23"/>
              <a:gd name="T7" fmla="*/ 23 h 23"/>
              <a:gd name="T8" fmla="*/ 23 w 23"/>
              <a:gd name="T9" fmla="*/ 6 h 23"/>
              <a:gd name="T10" fmla="*/ 17 w 23"/>
              <a:gd name="T11" fmla="*/ 6 h 23"/>
              <a:gd name="T12" fmla="*/ 17 w 23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3">
                <a:moveTo>
                  <a:pt x="17" y="0"/>
                </a:moveTo>
                <a:lnTo>
                  <a:pt x="0" y="15"/>
                </a:lnTo>
                <a:lnTo>
                  <a:pt x="0" y="23"/>
                </a:lnTo>
                <a:lnTo>
                  <a:pt x="6" y="23"/>
                </a:lnTo>
                <a:lnTo>
                  <a:pt x="23" y="6"/>
                </a:lnTo>
                <a:lnTo>
                  <a:pt x="17" y="6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íşḷíďé"/>
          <p:cNvSpPr/>
          <p:nvPr/>
        </p:nvSpPr>
        <p:spPr bwMode="auto">
          <a:xfrm>
            <a:off x="1169968" y="4600138"/>
            <a:ext cx="11434" cy="11434"/>
          </a:xfrm>
          <a:custGeom>
            <a:avLst/>
            <a:gdLst>
              <a:gd name="T0" fmla="*/ 6 w 23"/>
              <a:gd name="T1" fmla="*/ 0 h 23"/>
              <a:gd name="T2" fmla="*/ 0 w 23"/>
              <a:gd name="T3" fmla="*/ 0 h 23"/>
              <a:gd name="T4" fmla="*/ 0 w 23"/>
              <a:gd name="T5" fmla="*/ 6 h 23"/>
              <a:gd name="T6" fmla="*/ 17 w 23"/>
              <a:gd name="T7" fmla="*/ 23 h 23"/>
              <a:gd name="T8" fmla="*/ 17 w 23"/>
              <a:gd name="T9" fmla="*/ 17 h 23"/>
              <a:gd name="T10" fmla="*/ 23 w 23"/>
              <a:gd name="T11" fmla="*/ 17 h 23"/>
              <a:gd name="T12" fmla="*/ 6 w 23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3">
                <a:moveTo>
                  <a:pt x="6" y="0"/>
                </a:moveTo>
                <a:lnTo>
                  <a:pt x="0" y="0"/>
                </a:lnTo>
                <a:lnTo>
                  <a:pt x="0" y="6"/>
                </a:lnTo>
                <a:lnTo>
                  <a:pt x="17" y="23"/>
                </a:lnTo>
                <a:lnTo>
                  <a:pt x="17" y="17"/>
                </a:lnTo>
                <a:lnTo>
                  <a:pt x="23" y="17"/>
                </a:lnTo>
                <a:lnTo>
                  <a:pt x="6" y="0"/>
                </a:lnTo>
                <a:close/>
              </a:path>
            </a:pathLst>
          </a:custGeom>
          <a:solidFill>
            <a:srgbClr val="B28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2" name="ís1ïdè"/>
          <p:cNvSpPr/>
          <p:nvPr/>
        </p:nvSpPr>
        <p:spPr bwMode="auto">
          <a:xfrm>
            <a:off x="1169968" y="4600138"/>
            <a:ext cx="11434" cy="11434"/>
          </a:xfrm>
          <a:custGeom>
            <a:avLst/>
            <a:gdLst>
              <a:gd name="T0" fmla="*/ 6 w 23"/>
              <a:gd name="T1" fmla="*/ 0 h 23"/>
              <a:gd name="T2" fmla="*/ 0 w 23"/>
              <a:gd name="T3" fmla="*/ 0 h 23"/>
              <a:gd name="T4" fmla="*/ 0 w 23"/>
              <a:gd name="T5" fmla="*/ 6 h 23"/>
              <a:gd name="T6" fmla="*/ 17 w 23"/>
              <a:gd name="T7" fmla="*/ 23 h 23"/>
              <a:gd name="T8" fmla="*/ 17 w 23"/>
              <a:gd name="T9" fmla="*/ 17 h 23"/>
              <a:gd name="T10" fmla="*/ 23 w 23"/>
              <a:gd name="T11" fmla="*/ 17 h 23"/>
              <a:gd name="T12" fmla="*/ 6 w 23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23">
                <a:moveTo>
                  <a:pt x="6" y="0"/>
                </a:moveTo>
                <a:lnTo>
                  <a:pt x="0" y="0"/>
                </a:lnTo>
                <a:lnTo>
                  <a:pt x="0" y="6"/>
                </a:lnTo>
                <a:lnTo>
                  <a:pt x="17" y="23"/>
                </a:lnTo>
                <a:lnTo>
                  <a:pt x="17" y="17"/>
                </a:lnTo>
                <a:lnTo>
                  <a:pt x="23" y="17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í$lide"/>
          <p:cNvSpPr/>
          <p:nvPr/>
        </p:nvSpPr>
        <p:spPr bwMode="auto">
          <a:xfrm>
            <a:off x="2795594" y="5533754"/>
            <a:ext cx="9943" cy="11434"/>
          </a:xfrm>
          <a:custGeom>
            <a:avLst/>
            <a:gdLst>
              <a:gd name="T0" fmla="*/ 6 w 20"/>
              <a:gd name="T1" fmla="*/ 0 h 23"/>
              <a:gd name="T2" fmla="*/ 6 w 20"/>
              <a:gd name="T3" fmla="*/ 6 h 23"/>
              <a:gd name="T4" fmla="*/ 0 w 20"/>
              <a:gd name="T5" fmla="*/ 6 h 23"/>
              <a:gd name="T6" fmla="*/ 16 w 20"/>
              <a:gd name="T7" fmla="*/ 23 h 23"/>
              <a:gd name="T8" fmla="*/ 20 w 20"/>
              <a:gd name="T9" fmla="*/ 23 h 23"/>
              <a:gd name="T10" fmla="*/ 20 w 20"/>
              <a:gd name="T11" fmla="*/ 15 h 23"/>
              <a:gd name="T12" fmla="*/ 6 w 20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3">
                <a:moveTo>
                  <a:pt x="6" y="0"/>
                </a:moveTo>
                <a:lnTo>
                  <a:pt x="6" y="6"/>
                </a:lnTo>
                <a:lnTo>
                  <a:pt x="0" y="6"/>
                </a:lnTo>
                <a:lnTo>
                  <a:pt x="16" y="23"/>
                </a:lnTo>
                <a:lnTo>
                  <a:pt x="20" y="23"/>
                </a:lnTo>
                <a:lnTo>
                  <a:pt x="20" y="15"/>
                </a:lnTo>
                <a:lnTo>
                  <a:pt x="6" y="0"/>
                </a:lnTo>
                <a:close/>
              </a:path>
            </a:pathLst>
          </a:custGeom>
          <a:solidFill>
            <a:srgbClr val="B28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ïsľîḋê"/>
          <p:cNvSpPr/>
          <p:nvPr/>
        </p:nvSpPr>
        <p:spPr bwMode="auto">
          <a:xfrm>
            <a:off x="2795594" y="5533754"/>
            <a:ext cx="9943" cy="11434"/>
          </a:xfrm>
          <a:custGeom>
            <a:avLst/>
            <a:gdLst>
              <a:gd name="T0" fmla="*/ 6 w 20"/>
              <a:gd name="T1" fmla="*/ 0 h 23"/>
              <a:gd name="T2" fmla="*/ 6 w 20"/>
              <a:gd name="T3" fmla="*/ 6 h 23"/>
              <a:gd name="T4" fmla="*/ 0 w 20"/>
              <a:gd name="T5" fmla="*/ 6 h 23"/>
              <a:gd name="T6" fmla="*/ 16 w 20"/>
              <a:gd name="T7" fmla="*/ 23 h 23"/>
              <a:gd name="T8" fmla="*/ 20 w 20"/>
              <a:gd name="T9" fmla="*/ 23 h 23"/>
              <a:gd name="T10" fmla="*/ 20 w 20"/>
              <a:gd name="T11" fmla="*/ 15 h 23"/>
              <a:gd name="T12" fmla="*/ 6 w 20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3">
                <a:moveTo>
                  <a:pt x="6" y="0"/>
                </a:moveTo>
                <a:lnTo>
                  <a:pt x="6" y="6"/>
                </a:lnTo>
                <a:lnTo>
                  <a:pt x="0" y="6"/>
                </a:lnTo>
                <a:lnTo>
                  <a:pt x="16" y="23"/>
                </a:lnTo>
                <a:lnTo>
                  <a:pt x="20" y="23"/>
                </a:lnTo>
                <a:lnTo>
                  <a:pt x="20" y="15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6" name="îşḷíḓé"/>
          <p:cNvSpPr/>
          <p:nvPr/>
        </p:nvSpPr>
        <p:spPr bwMode="auto">
          <a:xfrm>
            <a:off x="1178419" y="4608589"/>
            <a:ext cx="1620157" cy="92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8" name="îŝ1iḋé"/>
          <p:cNvSpPr/>
          <p:nvPr/>
        </p:nvSpPr>
        <p:spPr bwMode="auto">
          <a:xfrm>
            <a:off x="648475" y="5688363"/>
            <a:ext cx="2678554" cy="355947"/>
          </a:xfrm>
          <a:custGeom>
            <a:avLst/>
            <a:gdLst>
              <a:gd name="T0" fmla="*/ 2518 w 2594"/>
              <a:gd name="T1" fmla="*/ 345 h 345"/>
              <a:gd name="T2" fmla="*/ 76 w 2594"/>
              <a:gd name="T3" fmla="*/ 345 h 345"/>
              <a:gd name="T4" fmla="*/ 14 w 2594"/>
              <a:gd name="T5" fmla="*/ 323 h 345"/>
              <a:gd name="T6" fmla="*/ 358 w 2594"/>
              <a:gd name="T7" fmla="*/ 12 h 345"/>
              <a:gd name="T8" fmla="*/ 433 w 2594"/>
              <a:gd name="T9" fmla="*/ 0 h 345"/>
              <a:gd name="T10" fmla="*/ 2162 w 2594"/>
              <a:gd name="T11" fmla="*/ 0 h 345"/>
              <a:gd name="T12" fmla="*/ 2237 w 2594"/>
              <a:gd name="T13" fmla="*/ 12 h 345"/>
              <a:gd name="T14" fmla="*/ 2581 w 2594"/>
              <a:gd name="T15" fmla="*/ 323 h 345"/>
              <a:gd name="T16" fmla="*/ 2518 w 2594"/>
              <a:gd name="T17" fmla="*/ 34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94" h="345">
                <a:moveTo>
                  <a:pt x="2518" y="345"/>
                </a:moveTo>
                <a:cubicBezTo>
                  <a:pt x="76" y="345"/>
                  <a:pt x="76" y="345"/>
                  <a:pt x="76" y="345"/>
                </a:cubicBezTo>
                <a:cubicBezTo>
                  <a:pt x="28" y="345"/>
                  <a:pt x="0" y="335"/>
                  <a:pt x="14" y="323"/>
                </a:cubicBezTo>
                <a:cubicBezTo>
                  <a:pt x="358" y="12"/>
                  <a:pt x="358" y="12"/>
                  <a:pt x="358" y="12"/>
                </a:cubicBezTo>
                <a:cubicBezTo>
                  <a:pt x="365" y="6"/>
                  <a:pt x="399" y="0"/>
                  <a:pt x="433" y="0"/>
                </a:cubicBezTo>
                <a:cubicBezTo>
                  <a:pt x="2162" y="0"/>
                  <a:pt x="2162" y="0"/>
                  <a:pt x="2162" y="0"/>
                </a:cubicBezTo>
                <a:cubicBezTo>
                  <a:pt x="2196" y="0"/>
                  <a:pt x="2229" y="6"/>
                  <a:pt x="2237" y="12"/>
                </a:cubicBezTo>
                <a:cubicBezTo>
                  <a:pt x="2581" y="323"/>
                  <a:pt x="2581" y="323"/>
                  <a:pt x="2581" y="323"/>
                </a:cubicBezTo>
                <a:cubicBezTo>
                  <a:pt x="2594" y="335"/>
                  <a:pt x="2567" y="345"/>
                  <a:pt x="2518" y="34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iŝľíďè"/>
          <p:cNvSpPr/>
          <p:nvPr/>
        </p:nvSpPr>
        <p:spPr bwMode="auto">
          <a:xfrm>
            <a:off x="658915" y="6027904"/>
            <a:ext cx="2658172" cy="56673"/>
          </a:xfrm>
          <a:custGeom>
            <a:avLst/>
            <a:gdLst>
              <a:gd name="T0" fmla="*/ 2574 w 2574"/>
              <a:gd name="T1" fmla="*/ 0 h 55"/>
              <a:gd name="T2" fmla="*/ 2508 w 2574"/>
              <a:gd name="T3" fmla="*/ 16 h 55"/>
              <a:gd name="T4" fmla="*/ 66 w 2574"/>
              <a:gd name="T5" fmla="*/ 16 h 55"/>
              <a:gd name="T6" fmla="*/ 0 w 2574"/>
              <a:gd name="T7" fmla="*/ 0 h 55"/>
              <a:gd name="T8" fmla="*/ 0 w 2574"/>
              <a:gd name="T9" fmla="*/ 0 h 55"/>
              <a:gd name="T10" fmla="*/ 0 w 2574"/>
              <a:gd name="T11" fmla="*/ 28 h 55"/>
              <a:gd name="T12" fmla="*/ 0 w 2574"/>
              <a:gd name="T13" fmla="*/ 39 h 55"/>
              <a:gd name="T14" fmla="*/ 66 w 2574"/>
              <a:gd name="T15" fmla="*/ 55 h 55"/>
              <a:gd name="T16" fmla="*/ 2508 w 2574"/>
              <a:gd name="T17" fmla="*/ 55 h 55"/>
              <a:gd name="T18" fmla="*/ 2574 w 2574"/>
              <a:gd name="T19" fmla="*/ 38 h 55"/>
              <a:gd name="T20" fmla="*/ 2574 w 2574"/>
              <a:gd name="T21" fmla="*/ 28 h 55"/>
              <a:gd name="T22" fmla="*/ 2574 w 2574"/>
              <a:gd name="T23" fmla="*/ 0 h 55"/>
              <a:gd name="T24" fmla="*/ 2574 w 2574"/>
              <a:gd name="T25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74" h="55">
                <a:moveTo>
                  <a:pt x="2574" y="0"/>
                </a:moveTo>
                <a:cubicBezTo>
                  <a:pt x="2574" y="9"/>
                  <a:pt x="2548" y="16"/>
                  <a:pt x="2508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27" y="16"/>
                  <a:pt x="1" y="9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9"/>
                  <a:pt x="0" y="39"/>
                  <a:pt x="0" y="39"/>
                </a:cubicBezTo>
                <a:cubicBezTo>
                  <a:pt x="1" y="48"/>
                  <a:pt x="26" y="55"/>
                  <a:pt x="66" y="55"/>
                </a:cubicBezTo>
                <a:cubicBezTo>
                  <a:pt x="2508" y="55"/>
                  <a:pt x="2508" y="55"/>
                  <a:pt x="2508" y="55"/>
                </a:cubicBezTo>
                <a:cubicBezTo>
                  <a:pt x="2548" y="55"/>
                  <a:pt x="2574" y="48"/>
                  <a:pt x="2574" y="38"/>
                </a:cubicBezTo>
                <a:cubicBezTo>
                  <a:pt x="2574" y="28"/>
                  <a:pt x="2574" y="28"/>
                  <a:pt x="2574" y="28"/>
                </a:cubicBezTo>
                <a:cubicBezTo>
                  <a:pt x="2574" y="0"/>
                  <a:pt x="2574" y="0"/>
                  <a:pt x="2574" y="0"/>
                </a:cubicBezTo>
                <a:cubicBezTo>
                  <a:pt x="2574" y="0"/>
                  <a:pt x="2574" y="0"/>
                  <a:pt x="2574" y="0"/>
                </a:cubicBezTo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0" name="iŝḷïďê"/>
          <p:cNvSpPr/>
          <p:nvPr/>
        </p:nvSpPr>
        <p:spPr bwMode="auto">
          <a:xfrm>
            <a:off x="661530" y="6118881"/>
            <a:ext cx="2678554" cy="55679"/>
          </a:xfrm>
          <a:custGeom>
            <a:avLst/>
            <a:gdLst>
              <a:gd name="T0" fmla="*/ 2554 w 2594"/>
              <a:gd name="T1" fmla="*/ 0 h 54"/>
              <a:gd name="T2" fmla="*/ 2519 w 2594"/>
              <a:gd name="T3" fmla="*/ 3 h 54"/>
              <a:gd name="T4" fmla="*/ 2519 w 2594"/>
              <a:gd name="T5" fmla="*/ 3 h 54"/>
              <a:gd name="T6" fmla="*/ 2519 w 2594"/>
              <a:gd name="T7" fmla="*/ 3 h 54"/>
              <a:gd name="T8" fmla="*/ 2519 w 2594"/>
              <a:gd name="T9" fmla="*/ 3 h 54"/>
              <a:gd name="T10" fmla="*/ 2519 w 2594"/>
              <a:gd name="T11" fmla="*/ 3 h 54"/>
              <a:gd name="T12" fmla="*/ 2519 w 2594"/>
              <a:gd name="T13" fmla="*/ 3 h 54"/>
              <a:gd name="T14" fmla="*/ 2519 w 2594"/>
              <a:gd name="T15" fmla="*/ 3 h 54"/>
              <a:gd name="T16" fmla="*/ 2518 w 2594"/>
              <a:gd name="T17" fmla="*/ 3 h 54"/>
              <a:gd name="T18" fmla="*/ 2518 w 2594"/>
              <a:gd name="T19" fmla="*/ 3 h 54"/>
              <a:gd name="T20" fmla="*/ 76 w 2594"/>
              <a:gd name="T21" fmla="*/ 3 h 54"/>
              <a:gd name="T22" fmla="*/ 76 w 2594"/>
              <a:gd name="T23" fmla="*/ 3 h 54"/>
              <a:gd name="T24" fmla="*/ 76 w 2594"/>
              <a:gd name="T25" fmla="*/ 3 h 54"/>
              <a:gd name="T26" fmla="*/ 76 w 2594"/>
              <a:gd name="T27" fmla="*/ 3 h 54"/>
              <a:gd name="T28" fmla="*/ 76 w 2594"/>
              <a:gd name="T29" fmla="*/ 3 h 54"/>
              <a:gd name="T30" fmla="*/ 76 w 2594"/>
              <a:gd name="T31" fmla="*/ 3 h 54"/>
              <a:gd name="T32" fmla="*/ 75 w 2594"/>
              <a:gd name="T33" fmla="*/ 3 h 54"/>
              <a:gd name="T34" fmla="*/ 75 w 2594"/>
              <a:gd name="T35" fmla="*/ 3 h 54"/>
              <a:gd name="T36" fmla="*/ 75 w 2594"/>
              <a:gd name="T37" fmla="*/ 3 h 54"/>
              <a:gd name="T38" fmla="*/ 40 w 2594"/>
              <a:gd name="T39" fmla="*/ 0 h 54"/>
              <a:gd name="T40" fmla="*/ 14 w 2594"/>
              <a:gd name="T41" fmla="*/ 28 h 54"/>
              <a:gd name="T42" fmla="*/ 76 w 2594"/>
              <a:gd name="T43" fmla="*/ 54 h 54"/>
              <a:gd name="T44" fmla="*/ 2518 w 2594"/>
              <a:gd name="T45" fmla="*/ 54 h 54"/>
              <a:gd name="T46" fmla="*/ 2581 w 2594"/>
              <a:gd name="T47" fmla="*/ 28 h 54"/>
              <a:gd name="T48" fmla="*/ 2554 w 2594"/>
              <a:gd name="T4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94" h="54">
                <a:moveTo>
                  <a:pt x="2554" y="0"/>
                </a:moveTo>
                <a:cubicBezTo>
                  <a:pt x="2544" y="2"/>
                  <a:pt x="2533" y="3"/>
                  <a:pt x="2519" y="3"/>
                </a:cubicBezTo>
                <a:cubicBezTo>
                  <a:pt x="2519" y="3"/>
                  <a:pt x="2519" y="3"/>
                  <a:pt x="2519" y="3"/>
                </a:cubicBezTo>
                <a:cubicBezTo>
                  <a:pt x="2519" y="3"/>
                  <a:pt x="2519" y="3"/>
                  <a:pt x="2519" y="3"/>
                </a:cubicBezTo>
                <a:cubicBezTo>
                  <a:pt x="2519" y="3"/>
                  <a:pt x="2519" y="3"/>
                  <a:pt x="2519" y="3"/>
                </a:cubicBezTo>
                <a:cubicBezTo>
                  <a:pt x="2519" y="3"/>
                  <a:pt x="2519" y="3"/>
                  <a:pt x="2519" y="3"/>
                </a:cubicBezTo>
                <a:cubicBezTo>
                  <a:pt x="2519" y="3"/>
                  <a:pt x="2519" y="3"/>
                  <a:pt x="2519" y="3"/>
                </a:cubicBezTo>
                <a:cubicBezTo>
                  <a:pt x="2519" y="3"/>
                  <a:pt x="2519" y="3"/>
                  <a:pt x="2519" y="3"/>
                </a:cubicBezTo>
                <a:cubicBezTo>
                  <a:pt x="2519" y="3"/>
                  <a:pt x="2518" y="3"/>
                  <a:pt x="2518" y="3"/>
                </a:cubicBezTo>
                <a:cubicBezTo>
                  <a:pt x="2518" y="3"/>
                  <a:pt x="2518" y="3"/>
                  <a:pt x="2518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5" y="3"/>
                  <a:pt x="75" y="3"/>
                </a:cubicBezTo>
                <a:cubicBezTo>
                  <a:pt x="75" y="3"/>
                  <a:pt x="75" y="3"/>
                  <a:pt x="75" y="3"/>
                </a:cubicBezTo>
                <a:cubicBezTo>
                  <a:pt x="75" y="3"/>
                  <a:pt x="75" y="3"/>
                  <a:pt x="75" y="3"/>
                </a:cubicBezTo>
                <a:cubicBezTo>
                  <a:pt x="62" y="3"/>
                  <a:pt x="50" y="2"/>
                  <a:pt x="40" y="0"/>
                </a:cubicBezTo>
                <a:cubicBezTo>
                  <a:pt x="14" y="28"/>
                  <a:pt x="14" y="28"/>
                  <a:pt x="14" y="28"/>
                </a:cubicBezTo>
                <a:cubicBezTo>
                  <a:pt x="0" y="42"/>
                  <a:pt x="28" y="54"/>
                  <a:pt x="76" y="54"/>
                </a:cubicBezTo>
                <a:cubicBezTo>
                  <a:pt x="2518" y="54"/>
                  <a:pt x="2518" y="54"/>
                  <a:pt x="2518" y="54"/>
                </a:cubicBezTo>
                <a:cubicBezTo>
                  <a:pt x="2567" y="54"/>
                  <a:pt x="2594" y="42"/>
                  <a:pt x="2581" y="28"/>
                </a:cubicBezTo>
                <a:cubicBezTo>
                  <a:pt x="2554" y="0"/>
                  <a:pt x="2554" y="0"/>
                  <a:pt x="2554" y="0"/>
                </a:cubicBezTo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1" name="íş1ïḋe"/>
          <p:cNvSpPr/>
          <p:nvPr/>
        </p:nvSpPr>
        <p:spPr bwMode="auto">
          <a:xfrm>
            <a:off x="689737" y="6081595"/>
            <a:ext cx="2596030" cy="2983"/>
          </a:xfrm>
          <a:custGeom>
            <a:avLst/>
            <a:gdLst>
              <a:gd name="T0" fmla="*/ 2478 w 2514"/>
              <a:gd name="T1" fmla="*/ 3 h 3"/>
              <a:gd name="T2" fmla="*/ 2478 w 2514"/>
              <a:gd name="T3" fmla="*/ 3 h 3"/>
              <a:gd name="T4" fmla="*/ 36 w 2514"/>
              <a:gd name="T5" fmla="*/ 3 h 3"/>
              <a:gd name="T6" fmla="*/ 36 w 2514"/>
              <a:gd name="T7" fmla="*/ 3 h 3"/>
              <a:gd name="T8" fmla="*/ 36 w 2514"/>
              <a:gd name="T9" fmla="*/ 3 h 3"/>
              <a:gd name="T10" fmla="*/ 2478 w 2514"/>
              <a:gd name="T11" fmla="*/ 3 h 3"/>
              <a:gd name="T12" fmla="*/ 2478 w 2514"/>
              <a:gd name="T13" fmla="*/ 3 h 3"/>
              <a:gd name="T14" fmla="*/ 2479 w 2514"/>
              <a:gd name="T15" fmla="*/ 3 h 3"/>
              <a:gd name="T16" fmla="*/ 2479 w 2514"/>
              <a:gd name="T17" fmla="*/ 3 h 3"/>
              <a:gd name="T18" fmla="*/ 2479 w 2514"/>
              <a:gd name="T19" fmla="*/ 3 h 3"/>
              <a:gd name="T20" fmla="*/ 36 w 2514"/>
              <a:gd name="T21" fmla="*/ 3 h 3"/>
              <a:gd name="T22" fmla="*/ 36 w 2514"/>
              <a:gd name="T23" fmla="*/ 3 h 3"/>
              <a:gd name="T24" fmla="*/ 36 w 2514"/>
              <a:gd name="T25" fmla="*/ 3 h 3"/>
              <a:gd name="T26" fmla="*/ 2479 w 2514"/>
              <a:gd name="T27" fmla="*/ 3 h 3"/>
              <a:gd name="T28" fmla="*/ 2479 w 2514"/>
              <a:gd name="T29" fmla="*/ 3 h 3"/>
              <a:gd name="T30" fmla="*/ 2479 w 2514"/>
              <a:gd name="T31" fmla="*/ 3 h 3"/>
              <a:gd name="T32" fmla="*/ 36 w 2514"/>
              <a:gd name="T33" fmla="*/ 3 h 3"/>
              <a:gd name="T34" fmla="*/ 36 w 2514"/>
              <a:gd name="T35" fmla="*/ 3 h 3"/>
              <a:gd name="T36" fmla="*/ 36 w 2514"/>
              <a:gd name="T37" fmla="*/ 3 h 3"/>
              <a:gd name="T38" fmla="*/ 2479 w 2514"/>
              <a:gd name="T39" fmla="*/ 3 h 3"/>
              <a:gd name="T40" fmla="*/ 2479 w 2514"/>
              <a:gd name="T41" fmla="*/ 3 h 3"/>
              <a:gd name="T42" fmla="*/ 2479 w 2514"/>
              <a:gd name="T43" fmla="*/ 3 h 3"/>
              <a:gd name="T44" fmla="*/ 35 w 2514"/>
              <a:gd name="T45" fmla="*/ 3 h 3"/>
              <a:gd name="T46" fmla="*/ 35 w 2514"/>
              <a:gd name="T47" fmla="*/ 3 h 3"/>
              <a:gd name="T48" fmla="*/ 35 w 2514"/>
              <a:gd name="T49" fmla="*/ 3 h 3"/>
              <a:gd name="T50" fmla="*/ 0 w 2514"/>
              <a:gd name="T51" fmla="*/ 0 h 3"/>
              <a:gd name="T52" fmla="*/ 0 w 2514"/>
              <a:gd name="T53" fmla="*/ 0 h 3"/>
              <a:gd name="T54" fmla="*/ 35 w 2514"/>
              <a:gd name="T55" fmla="*/ 3 h 3"/>
              <a:gd name="T56" fmla="*/ 0 w 2514"/>
              <a:gd name="T57" fmla="*/ 0 h 3"/>
              <a:gd name="T58" fmla="*/ 2514 w 2514"/>
              <a:gd name="T59" fmla="*/ 0 h 3"/>
              <a:gd name="T60" fmla="*/ 2479 w 2514"/>
              <a:gd name="T61" fmla="*/ 3 h 3"/>
              <a:gd name="T62" fmla="*/ 2514 w 2514"/>
              <a:gd name="T63" fmla="*/ 0 h 3"/>
              <a:gd name="T64" fmla="*/ 2514 w 2514"/>
              <a:gd name="T6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14" h="3">
                <a:moveTo>
                  <a:pt x="2478" y="3"/>
                </a:moveTo>
                <a:cubicBezTo>
                  <a:pt x="2478" y="3"/>
                  <a:pt x="2478" y="3"/>
                  <a:pt x="2478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2478" y="3"/>
                  <a:pt x="2478" y="3"/>
                  <a:pt x="2478" y="3"/>
                </a:cubicBezTo>
                <a:cubicBezTo>
                  <a:pt x="2478" y="3"/>
                  <a:pt x="2478" y="3"/>
                  <a:pt x="2478" y="3"/>
                </a:cubicBezTo>
                <a:moveTo>
                  <a:pt x="2479" y="3"/>
                </a:moveTo>
                <a:cubicBezTo>
                  <a:pt x="2479" y="3"/>
                  <a:pt x="2479" y="3"/>
                  <a:pt x="2479" y="3"/>
                </a:cubicBezTo>
                <a:cubicBezTo>
                  <a:pt x="2479" y="3"/>
                  <a:pt x="2479" y="3"/>
                  <a:pt x="2479" y="3"/>
                </a:cubicBezTo>
                <a:moveTo>
                  <a:pt x="36" y="3"/>
                </a:move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moveTo>
                  <a:pt x="2479" y="3"/>
                </a:moveTo>
                <a:cubicBezTo>
                  <a:pt x="2479" y="3"/>
                  <a:pt x="2479" y="3"/>
                  <a:pt x="2479" y="3"/>
                </a:cubicBezTo>
                <a:cubicBezTo>
                  <a:pt x="2479" y="3"/>
                  <a:pt x="2479" y="3"/>
                  <a:pt x="2479" y="3"/>
                </a:cubicBezTo>
                <a:moveTo>
                  <a:pt x="36" y="3"/>
                </a:move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moveTo>
                  <a:pt x="2479" y="3"/>
                </a:moveTo>
                <a:cubicBezTo>
                  <a:pt x="2479" y="3"/>
                  <a:pt x="2479" y="3"/>
                  <a:pt x="2479" y="3"/>
                </a:cubicBezTo>
                <a:cubicBezTo>
                  <a:pt x="2479" y="3"/>
                  <a:pt x="2479" y="3"/>
                  <a:pt x="2479" y="3"/>
                </a:cubicBezTo>
                <a:moveTo>
                  <a:pt x="35" y="3"/>
                </a:moveTo>
                <a:cubicBezTo>
                  <a:pt x="35" y="3"/>
                  <a:pt x="35" y="3"/>
                  <a:pt x="35" y="3"/>
                </a:cubicBezTo>
                <a:cubicBezTo>
                  <a:pt x="35" y="3"/>
                  <a:pt x="35" y="3"/>
                  <a:pt x="35" y="3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0" y="2"/>
                  <a:pt x="22" y="3"/>
                  <a:pt x="35" y="3"/>
                </a:cubicBezTo>
                <a:cubicBezTo>
                  <a:pt x="22" y="3"/>
                  <a:pt x="10" y="2"/>
                  <a:pt x="0" y="0"/>
                </a:cubicBezTo>
                <a:moveTo>
                  <a:pt x="2514" y="0"/>
                </a:moveTo>
                <a:cubicBezTo>
                  <a:pt x="2504" y="2"/>
                  <a:pt x="2493" y="3"/>
                  <a:pt x="2479" y="3"/>
                </a:cubicBezTo>
                <a:cubicBezTo>
                  <a:pt x="2493" y="3"/>
                  <a:pt x="2504" y="2"/>
                  <a:pt x="2514" y="0"/>
                </a:cubicBezTo>
                <a:cubicBezTo>
                  <a:pt x="2514" y="0"/>
                  <a:pt x="2514" y="0"/>
                  <a:pt x="2514" y="0"/>
                </a:cubicBezTo>
              </a:path>
            </a:pathLst>
          </a:custGeom>
          <a:solidFill>
            <a:srgbClr val="D3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îSľîďê"/>
          <p:cNvSpPr/>
          <p:nvPr/>
        </p:nvSpPr>
        <p:spPr bwMode="auto">
          <a:xfrm>
            <a:off x="909967" y="5709242"/>
            <a:ext cx="2157061" cy="186425"/>
          </a:xfrm>
          <a:custGeom>
            <a:avLst/>
            <a:gdLst>
              <a:gd name="T0" fmla="*/ 2066 w 2089"/>
              <a:gd name="T1" fmla="*/ 181 h 181"/>
              <a:gd name="T2" fmla="*/ 23 w 2089"/>
              <a:gd name="T3" fmla="*/ 181 h 181"/>
              <a:gd name="T4" fmla="*/ 3 w 2089"/>
              <a:gd name="T5" fmla="*/ 175 h 181"/>
              <a:gd name="T6" fmla="*/ 176 w 2089"/>
              <a:gd name="T7" fmla="*/ 4 h 181"/>
              <a:gd name="T8" fmla="*/ 201 w 2089"/>
              <a:gd name="T9" fmla="*/ 0 h 181"/>
              <a:gd name="T10" fmla="*/ 1887 w 2089"/>
              <a:gd name="T11" fmla="*/ 0 h 181"/>
              <a:gd name="T12" fmla="*/ 1913 w 2089"/>
              <a:gd name="T13" fmla="*/ 4 h 181"/>
              <a:gd name="T14" fmla="*/ 2085 w 2089"/>
              <a:gd name="T15" fmla="*/ 175 h 181"/>
              <a:gd name="T16" fmla="*/ 2066 w 2089"/>
              <a:gd name="T17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89" h="181">
                <a:moveTo>
                  <a:pt x="2066" y="181"/>
                </a:moveTo>
                <a:cubicBezTo>
                  <a:pt x="23" y="181"/>
                  <a:pt x="23" y="181"/>
                  <a:pt x="23" y="181"/>
                </a:cubicBezTo>
                <a:cubicBezTo>
                  <a:pt x="9" y="181"/>
                  <a:pt x="0" y="178"/>
                  <a:pt x="3" y="175"/>
                </a:cubicBezTo>
                <a:cubicBezTo>
                  <a:pt x="176" y="4"/>
                  <a:pt x="176" y="4"/>
                  <a:pt x="176" y="4"/>
                </a:cubicBezTo>
                <a:cubicBezTo>
                  <a:pt x="178" y="2"/>
                  <a:pt x="189" y="0"/>
                  <a:pt x="201" y="0"/>
                </a:cubicBezTo>
                <a:cubicBezTo>
                  <a:pt x="1887" y="0"/>
                  <a:pt x="1887" y="0"/>
                  <a:pt x="1887" y="0"/>
                </a:cubicBezTo>
                <a:cubicBezTo>
                  <a:pt x="1899" y="0"/>
                  <a:pt x="1910" y="2"/>
                  <a:pt x="1913" y="4"/>
                </a:cubicBezTo>
                <a:cubicBezTo>
                  <a:pt x="2085" y="175"/>
                  <a:pt x="2085" y="175"/>
                  <a:pt x="2085" y="175"/>
                </a:cubicBezTo>
                <a:cubicBezTo>
                  <a:pt x="2089" y="178"/>
                  <a:pt x="2080" y="181"/>
                  <a:pt x="2066" y="181"/>
                </a:cubicBez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3" name="iŝḷidé"/>
          <p:cNvSpPr/>
          <p:nvPr/>
        </p:nvSpPr>
        <p:spPr bwMode="auto">
          <a:xfrm>
            <a:off x="1644233" y="5914558"/>
            <a:ext cx="688530" cy="110363"/>
          </a:xfrm>
          <a:custGeom>
            <a:avLst/>
            <a:gdLst>
              <a:gd name="T0" fmla="*/ 639 w 667"/>
              <a:gd name="T1" fmla="*/ 107 h 107"/>
              <a:gd name="T2" fmla="*/ 27 w 667"/>
              <a:gd name="T3" fmla="*/ 107 h 107"/>
              <a:gd name="T4" fmla="*/ 1 w 667"/>
              <a:gd name="T5" fmla="*/ 100 h 107"/>
              <a:gd name="T6" fmla="*/ 28 w 667"/>
              <a:gd name="T7" fmla="*/ 6 h 107"/>
              <a:gd name="T8" fmla="*/ 56 w 667"/>
              <a:gd name="T9" fmla="*/ 0 h 107"/>
              <a:gd name="T10" fmla="*/ 611 w 667"/>
              <a:gd name="T11" fmla="*/ 0 h 107"/>
              <a:gd name="T12" fmla="*/ 639 w 667"/>
              <a:gd name="T13" fmla="*/ 6 h 107"/>
              <a:gd name="T14" fmla="*/ 666 w 667"/>
              <a:gd name="T15" fmla="*/ 100 h 107"/>
              <a:gd name="T16" fmla="*/ 639 w 667"/>
              <a:gd name="T17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67" h="107">
                <a:moveTo>
                  <a:pt x="639" y="107"/>
                </a:moveTo>
                <a:cubicBezTo>
                  <a:pt x="27" y="107"/>
                  <a:pt x="27" y="107"/>
                  <a:pt x="27" y="107"/>
                </a:cubicBezTo>
                <a:cubicBezTo>
                  <a:pt x="12" y="107"/>
                  <a:pt x="0" y="104"/>
                  <a:pt x="1" y="100"/>
                </a:cubicBezTo>
                <a:cubicBezTo>
                  <a:pt x="28" y="6"/>
                  <a:pt x="28" y="6"/>
                  <a:pt x="28" y="6"/>
                </a:cubicBezTo>
                <a:cubicBezTo>
                  <a:pt x="29" y="2"/>
                  <a:pt x="41" y="0"/>
                  <a:pt x="56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25" y="0"/>
                  <a:pt x="638" y="2"/>
                  <a:pt x="639" y="6"/>
                </a:cubicBezTo>
                <a:cubicBezTo>
                  <a:pt x="666" y="100"/>
                  <a:pt x="666" y="100"/>
                  <a:pt x="666" y="100"/>
                </a:cubicBezTo>
                <a:cubicBezTo>
                  <a:pt x="667" y="104"/>
                  <a:pt x="655" y="107"/>
                  <a:pt x="639" y="107"/>
                </a:cubicBez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4" name="ïsḷîḋè"/>
          <p:cNvSpPr/>
          <p:nvPr/>
        </p:nvSpPr>
        <p:spPr bwMode="auto">
          <a:xfrm>
            <a:off x="1003925" y="5808172"/>
            <a:ext cx="267458" cy="31816"/>
          </a:xfrm>
          <a:custGeom>
            <a:avLst/>
            <a:gdLst>
              <a:gd name="T0" fmla="*/ 144 w 259"/>
              <a:gd name="T1" fmla="*/ 0 h 31"/>
              <a:gd name="T2" fmla="*/ 39 w 259"/>
              <a:gd name="T3" fmla="*/ 0 h 31"/>
              <a:gd name="T4" fmla="*/ 25 w 259"/>
              <a:gd name="T5" fmla="*/ 3 h 31"/>
              <a:gd name="T6" fmla="*/ 1 w 259"/>
              <a:gd name="T7" fmla="*/ 27 h 31"/>
              <a:gd name="T8" fmla="*/ 10 w 259"/>
              <a:gd name="T9" fmla="*/ 31 h 31"/>
              <a:gd name="T10" fmla="*/ 118 w 259"/>
              <a:gd name="T11" fmla="*/ 31 h 31"/>
              <a:gd name="T12" fmla="*/ 226 w 259"/>
              <a:gd name="T13" fmla="*/ 31 h 31"/>
              <a:gd name="T14" fmla="*/ 240 w 259"/>
              <a:gd name="T15" fmla="*/ 27 h 31"/>
              <a:gd name="T16" fmla="*/ 258 w 259"/>
              <a:gd name="T17" fmla="*/ 3 h 31"/>
              <a:gd name="T18" fmla="*/ 248 w 259"/>
              <a:gd name="T19" fmla="*/ 0 h 31"/>
              <a:gd name="T20" fmla="*/ 144 w 259"/>
              <a:gd name="T2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9" h="31">
                <a:moveTo>
                  <a:pt x="144" y="0"/>
                </a:moveTo>
                <a:cubicBezTo>
                  <a:pt x="39" y="0"/>
                  <a:pt x="39" y="0"/>
                  <a:pt x="39" y="0"/>
                </a:cubicBezTo>
                <a:cubicBezTo>
                  <a:pt x="33" y="0"/>
                  <a:pt x="26" y="2"/>
                  <a:pt x="25" y="3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9"/>
                  <a:pt x="4" y="31"/>
                  <a:pt x="10" y="31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33" y="31"/>
                  <a:pt x="239" y="29"/>
                  <a:pt x="240" y="27"/>
                </a:cubicBezTo>
                <a:cubicBezTo>
                  <a:pt x="258" y="3"/>
                  <a:pt x="258" y="3"/>
                  <a:pt x="258" y="3"/>
                </a:cubicBezTo>
                <a:cubicBezTo>
                  <a:pt x="259" y="2"/>
                  <a:pt x="255" y="0"/>
                  <a:pt x="248" y="0"/>
                </a:cubicBezTo>
                <a:lnTo>
                  <a:pt x="144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5" name="î$1íḍe"/>
          <p:cNvSpPr/>
          <p:nvPr/>
        </p:nvSpPr>
        <p:spPr bwMode="auto">
          <a:xfrm>
            <a:off x="1286794" y="5808172"/>
            <a:ext cx="140192" cy="31816"/>
          </a:xfrm>
          <a:custGeom>
            <a:avLst/>
            <a:gdLst>
              <a:gd name="T0" fmla="*/ 107 w 136"/>
              <a:gd name="T1" fmla="*/ 31 h 31"/>
              <a:gd name="T2" fmla="*/ 11 w 136"/>
              <a:gd name="T3" fmla="*/ 31 h 31"/>
              <a:gd name="T4" fmla="*/ 1 w 136"/>
              <a:gd name="T5" fmla="*/ 28 h 31"/>
              <a:gd name="T6" fmla="*/ 18 w 136"/>
              <a:gd name="T7" fmla="*/ 3 h 31"/>
              <a:gd name="T8" fmla="*/ 32 w 136"/>
              <a:gd name="T9" fmla="*/ 0 h 31"/>
              <a:gd name="T10" fmla="*/ 125 w 136"/>
              <a:gd name="T11" fmla="*/ 0 h 31"/>
              <a:gd name="T12" fmla="*/ 135 w 136"/>
              <a:gd name="T13" fmla="*/ 3 h 31"/>
              <a:gd name="T14" fmla="*/ 121 w 136"/>
              <a:gd name="T15" fmla="*/ 28 h 31"/>
              <a:gd name="T16" fmla="*/ 107 w 136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6" h="31">
                <a:moveTo>
                  <a:pt x="107" y="31"/>
                </a:moveTo>
                <a:cubicBezTo>
                  <a:pt x="11" y="31"/>
                  <a:pt x="11" y="31"/>
                  <a:pt x="11" y="31"/>
                </a:cubicBezTo>
                <a:cubicBezTo>
                  <a:pt x="5" y="31"/>
                  <a:pt x="0" y="29"/>
                  <a:pt x="1" y="28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1"/>
                  <a:pt x="25" y="0"/>
                  <a:pt x="32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31" y="0"/>
                  <a:pt x="136" y="1"/>
                  <a:pt x="135" y="3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0" y="29"/>
                  <a:pt x="114" y="31"/>
                  <a:pt x="107" y="3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6" name="ïśliḓè"/>
          <p:cNvSpPr/>
          <p:nvPr/>
        </p:nvSpPr>
        <p:spPr bwMode="auto">
          <a:xfrm>
            <a:off x="1446871" y="5808172"/>
            <a:ext cx="135220" cy="31816"/>
          </a:xfrm>
          <a:custGeom>
            <a:avLst/>
            <a:gdLst>
              <a:gd name="T0" fmla="*/ 107 w 131"/>
              <a:gd name="T1" fmla="*/ 31 h 31"/>
              <a:gd name="T2" fmla="*/ 11 w 131"/>
              <a:gd name="T3" fmla="*/ 31 h 31"/>
              <a:gd name="T4" fmla="*/ 1 w 131"/>
              <a:gd name="T5" fmla="*/ 28 h 31"/>
              <a:gd name="T6" fmla="*/ 14 w 131"/>
              <a:gd name="T7" fmla="*/ 3 h 31"/>
              <a:gd name="T8" fmla="*/ 27 w 131"/>
              <a:gd name="T9" fmla="*/ 0 h 31"/>
              <a:gd name="T10" fmla="*/ 120 w 131"/>
              <a:gd name="T11" fmla="*/ 0 h 31"/>
              <a:gd name="T12" fmla="*/ 131 w 131"/>
              <a:gd name="T13" fmla="*/ 3 h 31"/>
              <a:gd name="T14" fmla="*/ 120 w 131"/>
              <a:gd name="T15" fmla="*/ 28 h 31"/>
              <a:gd name="T16" fmla="*/ 107 w 131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1" h="31">
                <a:moveTo>
                  <a:pt x="107" y="31"/>
                </a:moveTo>
                <a:cubicBezTo>
                  <a:pt x="11" y="31"/>
                  <a:pt x="11" y="31"/>
                  <a:pt x="11" y="31"/>
                </a:cubicBezTo>
                <a:cubicBezTo>
                  <a:pt x="5" y="31"/>
                  <a:pt x="0" y="29"/>
                  <a:pt x="1" y="28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1"/>
                  <a:pt x="21" y="0"/>
                  <a:pt x="27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6" y="0"/>
                  <a:pt x="131" y="1"/>
                  <a:pt x="131" y="3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9"/>
                  <a:pt x="114" y="31"/>
                  <a:pt x="107" y="3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7" name="iṥľiḑe"/>
          <p:cNvSpPr/>
          <p:nvPr/>
        </p:nvSpPr>
        <p:spPr bwMode="auto">
          <a:xfrm>
            <a:off x="1606948" y="5808172"/>
            <a:ext cx="131243" cy="31816"/>
          </a:xfrm>
          <a:custGeom>
            <a:avLst/>
            <a:gdLst>
              <a:gd name="T0" fmla="*/ 107 w 127"/>
              <a:gd name="T1" fmla="*/ 31 h 31"/>
              <a:gd name="T2" fmla="*/ 11 w 127"/>
              <a:gd name="T3" fmla="*/ 31 h 31"/>
              <a:gd name="T4" fmla="*/ 0 w 127"/>
              <a:gd name="T5" fmla="*/ 28 h 31"/>
              <a:gd name="T6" fmla="*/ 10 w 127"/>
              <a:gd name="T7" fmla="*/ 3 h 31"/>
              <a:gd name="T8" fmla="*/ 22 w 127"/>
              <a:gd name="T9" fmla="*/ 0 h 31"/>
              <a:gd name="T10" fmla="*/ 115 w 127"/>
              <a:gd name="T11" fmla="*/ 0 h 31"/>
              <a:gd name="T12" fmla="*/ 126 w 127"/>
              <a:gd name="T13" fmla="*/ 3 h 31"/>
              <a:gd name="T14" fmla="*/ 120 w 127"/>
              <a:gd name="T15" fmla="*/ 28 h 31"/>
              <a:gd name="T16" fmla="*/ 107 w 127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" h="31">
                <a:moveTo>
                  <a:pt x="107" y="31"/>
                </a:moveTo>
                <a:cubicBezTo>
                  <a:pt x="11" y="31"/>
                  <a:pt x="11" y="31"/>
                  <a:pt x="11" y="31"/>
                </a:cubicBezTo>
                <a:cubicBezTo>
                  <a:pt x="5" y="31"/>
                  <a:pt x="0" y="29"/>
                  <a:pt x="0" y="28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1"/>
                  <a:pt x="16" y="0"/>
                  <a:pt x="22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7" y="1"/>
                  <a:pt x="126" y="3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19" y="29"/>
                  <a:pt x="114" y="31"/>
                  <a:pt x="107" y="3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8" name="iṩḷîḍe"/>
          <p:cNvSpPr/>
          <p:nvPr/>
        </p:nvSpPr>
        <p:spPr bwMode="auto">
          <a:xfrm>
            <a:off x="1926108" y="5808172"/>
            <a:ext cx="123786" cy="31816"/>
          </a:xfrm>
          <a:custGeom>
            <a:avLst/>
            <a:gdLst>
              <a:gd name="T0" fmla="*/ 108 w 120"/>
              <a:gd name="T1" fmla="*/ 31 h 31"/>
              <a:gd name="T2" fmla="*/ 12 w 120"/>
              <a:gd name="T3" fmla="*/ 31 h 31"/>
              <a:gd name="T4" fmla="*/ 0 w 120"/>
              <a:gd name="T5" fmla="*/ 28 h 31"/>
              <a:gd name="T6" fmla="*/ 2 w 120"/>
              <a:gd name="T7" fmla="*/ 3 h 31"/>
              <a:gd name="T8" fmla="*/ 14 w 120"/>
              <a:gd name="T9" fmla="*/ 0 h 31"/>
              <a:gd name="T10" fmla="*/ 107 w 120"/>
              <a:gd name="T11" fmla="*/ 0 h 31"/>
              <a:gd name="T12" fmla="*/ 119 w 120"/>
              <a:gd name="T13" fmla="*/ 3 h 31"/>
              <a:gd name="T14" fmla="*/ 120 w 120"/>
              <a:gd name="T15" fmla="*/ 28 h 31"/>
              <a:gd name="T16" fmla="*/ 108 w 120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" h="31">
                <a:moveTo>
                  <a:pt x="108" y="31"/>
                </a:moveTo>
                <a:cubicBezTo>
                  <a:pt x="12" y="31"/>
                  <a:pt x="12" y="31"/>
                  <a:pt x="12" y="31"/>
                </a:cubicBezTo>
                <a:cubicBezTo>
                  <a:pt x="6" y="31"/>
                  <a:pt x="0" y="29"/>
                  <a:pt x="0" y="28"/>
                </a:cubicBezTo>
                <a:cubicBezTo>
                  <a:pt x="2" y="3"/>
                  <a:pt x="2" y="3"/>
                  <a:pt x="2" y="3"/>
                </a:cubicBezTo>
                <a:cubicBezTo>
                  <a:pt x="2" y="1"/>
                  <a:pt x="7" y="0"/>
                  <a:pt x="14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13" y="0"/>
                  <a:pt x="118" y="1"/>
                  <a:pt x="119" y="3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9"/>
                  <a:pt x="115" y="31"/>
                  <a:pt x="108" y="3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9" name="ïşļidê"/>
          <p:cNvSpPr/>
          <p:nvPr/>
        </p:nvSpPr>
        <p:spPr bwMode="auto">
          <a:xfrm>
            <a:off x="1766030" y="5808172"/>
            <a:ext cx="126769" cy="31816"/>
          </a:xfrm>
          <a:custGeom>
            <a:avLst/>
            <a:gdLst>
              <a:gd name="T0" fmla="*/ 108 w 123"/>
              <a:gd name="T1" fmla="*/ 31 h 31"/>
              <a:gd name="T2" fmla="*/ 12 w 123"/>
              <a:gd name="T3" fmla="*/ 31 h 31"/>
              <a:gd name="T4" fmla="*/ 1 w 123"/>
              <a:gd name="T5" fmla="*/ 28 h 31"/>
              <a:gd name="T6" fmla="*/ 6 w 123"/>
              <a:gd name="T7" fmla="*/ 3 h 31"/>
              <a:gd name="T8" fmla="*/ 19 w 123"/>
              <a:gd name="T9" fmla="*/ 0 h 31"/>
              <a:gd name="T10" fmla="*/ 111 w 123"/>
              <a:gd name="T11" fmla="*/ 0 h 31"/>
              <a:gd name="T12" fmla="*/ 123 w 123"/>
              <a:gd name="T13" fmla="*/ 3 h 31"/>
              <a:gd name="T14" fmla="*/ 120 w 123"/>
              <a:gd name="T15" fmla="*/ 28 h 31"/>
              <a:gd name="T16" fmla="*/ 108 w 123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" h="31">
                <a:moveTo>
                  <a:pt x="108" y="31"/>
                </a:moveTo>
                <a:cubicBezTo>
                  <a:pt x="12" y="31"/>
                  <a:pt x="12" y="31"/>
                  <a:pt x="12" y="31"/>
                </a:cubicBezTo>
                <a:cubicBezTo>
                  <a:pt x="6" y="31"/>
                  <a:pt x="0" y="29"/>
                  <a:pt x="1" y="28"/>
                </a:cubicBezTo>
                <a:cubicBezTo>
                  <a:pt x="6" y="3"/>
                  <a:pt x="6" y="3"/>
                  <a:pt x="6" y="3"/>
                </a:cubicBezTo>
                <a:cubicBezTo>
                  <a:pt x="7" y="1"/>
                  <a:pt x="12" y="0"/>
                  <a:pt x="19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8" y="0"/>
                  <a:pt x="123" y="1"/>
                  <a:pt x="123" y="3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29"/>
                  <a:pt x="115" y="31"/>
                  <a:pt x="108" y="3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0" name="iŝḷïḋe"/>
          <p:cNvSpPr/>
          <p:nvPr/>
        </p:nvSpPr>
        <p:spPr bwMode="auto">
          <a:xfrm>
            <a:off x="2082705" y="5808172"/>
            <a:ext cx="127266" cy="31816"/>
          </a:xfrm>
          <a:custGeom>
            <a:avLst/>
            <a:gdLst>
              <a:gd name="T0" fmla="*/ 111 w 123"/>
              <a:gd name="T1" fmla="*/ 31 h 31"/>
              <a:gd name="T2" fmla="*/ 15 w 123"/>
              <a:gd name="T3" fmla="*/ 31 h 31"/>
              <a:gd name="T4" fmla="*/ 3 w 123"/>
              <a:gd name="T5" fmla="*/ 28 h 31"/>
              <a:gd name="T6" fmla="*/ 1 w 123"/>
              <a:gd name="T7" fmla="*/ 3 h 31"/>
              <a:gd name="T8" fmla="*/ 12 w 123"/>
              <a:gd name="T9" fmla="*/ 0 h 31"/>
              <a:gd name="T10" fmla="*/ 105 w 123"/>
              <a:gd name="T11" fmla="*/ 0 h 31"/>
              <a:gd name="T12" fmla="*/ 117 w 123"/>
              <a:gd name="T13" fmla="*/ 3 h 31"/>
              <a:gd name="T14" fmla="*/ 123 w 123"/>
              <a:gd name="T15" fmla="*/ 28 h 31"/>
              <a:gd name="T16" fmla="*/ 111 w 123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" h="31">
                <a:moveTo>
                  <a:pt x="111" y="31"/>
                </a:moveTo>
                <a:cubicBezTo>
                  <a:pt x="15" y="31"/>
                  <a:pt x="15" y="31"/>
                  <a:pt x="15" y="31"/>
                </a:cubicBezTo>
                <a:cubicBezTo>
                  <a:pt x="9" y="31"/>
                  <a:pt x="3" y="29"/>
                  <a:pt x="3" y="28"/>
                </a:cubicBezTo>
                <a:cubicBezTo>
                  <a:pt x="1" y="3"/>
                  <a:pt x="1" y="3"/>
                  <a:pt x="1" y="3"/>
                </a:cubicBezTo>
                <a:cubicBezTo>
                  <a:pt x="0" y="1"/>
                  <a:pt x="6" y="0"/>
                  <a:pt x="12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11" y="0"/>
                  <a:pt x="117" y="1"/>
                  <a:pt x="117" y="3"/>
                </a:cubicBezTo>
                <a:cubicBezTo>
                  <a:pt x="123" y="28"/>
                  <a:pt x="123" y="28"/>
                  <a:pt x="123" y="28"/>
                </a:cubicBezTo>
                <a:cubicBezTo>
                  <a:pt x="123" y="29"/>
                  <a:pt x="118" y="31"/>
                  <a:pt x="111" y="3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1" name="iśḷíďé"/>
          <p:cNvSpPr/>
          <p:nvPr/>
        </p:nvSpPr>
        <p:spPr bwMode="auto">
          <a:xfrm>
            <a:off x="2238804" y="5808172"/>
            <a:ext cx="131243" cy="31816"/>
          </a:xfrm>
          <a:custGeom>
            <a:avLst/>
            <a:gdLst>
              <a:gd name="T0" fmla="*/ 115 w 127"/>
              <a:gd name="T1" fmla="*/ 31 h 31"/>
              <a:gd name="T2" fmla="*/ 19 w 127"/>
              <a:gd name="T3" fmla="*/ 31 h 31"/>
              <a:gd name="T4" fmla="*/ 7 w 127"/>
              <a:gd name="T5" fmla="*/ 28 h 31"/>
              <a:gd name="T6" fmla="*/ 0 w 127"/>
              <a:gd name="T7" fmla="*/ 3 h 31"/>
              <a:gd name="T8" fmla="*/ 11 w 127"/>
              <a:gd name="T9" fmla="*/ 0 h 31"/>
              <a:gd name="T10" fmla="*/ 104 w 127"/>
              <a:gd name="T11" fmla="*/ 0 h 31"/>
              <a:gd name="T12" fmla="*/ 117 w 127"/>
              <a:gd name="T13" fmla="*/ 3 h 31"/>
              <a:gd name="T14" fmla="*/ 126 w 127"/>
              <a:gd name="T15" fmla="*/ 28 h 31"/>
              <a:gd name="T16" fmla="*/ 115 w 127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" h="31">
                <a:moveTo>
                  <a:pt x="115" y="31"/>
                </a:moveTo>
                <a:cubicBezTo>
                  <a:pt x="19" y="31"/>
                  <a:pt x="19" y="31"/>
                  <a:pt x="19" y="31"/>
                </a:cubicBezTo>
                <a:cubicBezTo>
                  <a:pt x="13" y="31"/>
                  <a:pt x="7" y="29"/>
                  <a:pt x="7" y="2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5" y="0"/>
                  <a:pt x="11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1" y="0"/>
                  <a:pt x="116" y="1"/>
                  <a:pt x="117" y="3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7" y="29"/>
                  <a:pt x="122" y="31"/>
                  <a:pt x="115" y="3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2" name="îšḻiďè"/>
          <p:cNvSpPr/>
          <p:nvPr/>
        </p:nvSpPr>
        <p:spPr bwMode="auto">
          <a:xfrm>
            <a:off x="2393910" y="5808172"/>
            <a:ext cx="136215" cy="31816"/>
          </a:xfrm>
          <a:custGeom>
            <a:avLst/>
            <a:gdLst>
              <a:gd name="T0" fmla="*/ 120 w 132"/>
              <a:gd name="T1" fmla="*/ 31 h 31"/>
              <a:gd name="T2" fmla="*/ 24 w 132"/>
              <a:gd name="T3" fmla="*/ 31 h 31"/>
              <a:gd name="T4" fmla="*/ 11 w 132"/>
              <a:gd name="T5" fmla="*/ 28 h 31"/>
              <a:gd name="T6" fmla="*/ 1 w 132"/>
              <a:gd name="T7" fmla="*/ 3 h 31"/>
              <a:gd name="T8" fmla="*/ 12 w 132"/>
              <a:gd name="T9" fmla="*/ 0 h 31"/>
              <a:gd name="T10" fmla="*/ 104 w 132"/>
              <a:gd name="T11" fmla="*/ 0 h 31"/>
              <a:gd name="T12" fmla="*/ 118 w 132"/>
              <a:gd name="T13" fmla="*/ 3 h 31"/>
              <a:gd name="T14" fmla="*/ 131 w 132"/>
              <a:gd name="T15" fmla="*/ 28 h 31"/>
              <a:gd name="T16" fmla="*/ 120 w 132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" h="31">
                <a:moveTo>
                  <a:pt x="120" y="31"/>
                </a:moveTo>
                <a:cubicBezTo>
                  <a:pt x="24" y="31"/>
                  <a:pt x="24" y="31"/>
                  <a:pt x="24" y="31"/>
                </a:cubicBezTo>
                <a:cubicBezTo>
                  <a:pt x="18" y="31"/>
                  <a:pt x="12" y="29"/>
                  <a:pt x="11" y="28"/>
                </a:cubicBezTo>
                <a:cubicBezTo>
                  <a:pt x="1" y="3"/>
                  <a:pt x="1" y="3"/>
                  <a:pt x="1" y="3"/>
                </a:cubicBezTo>
                <a:cubicBezTo>
                  <a:pt x="0" y="1"/>
                  <a:pt x="5" y="0"/>
                  <a:pt x="12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1" y="0"/>
                  <a:pt x="117" y="1"/>
                  <a:pt x="118" y="3"/>
                </a:cubicBezTo>
                <a:cubicBezTo>
                  <a:pt x="131" y="28"/>
                  <a:pt x="131" y="28"/>
                  <a:pt x="131" y="28"/>
                </a:cubicBezTo>
                <a:cubicBezTo>
                  <a:pt x="132" y="29"/>
                  <a:pt x="127" y="31"/>
                  <a:pt x="120" y="3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3" name="iŝļîḍê"/>
          <p:cNvSpPr/>
          <p:nvPr/>
        </p:nvSpPr>
        <p:spPr bwMode="auto">
          <a:xfrm>
            <a:off x="2549513" y="5808172"/>
            <a:ext cx="140689" cy="31816"/>
          </a:xfrm>
          <a:custGeom>
            <a:avLst/>
            <a:gdLst>
              <a:gd name="T0" fmla="*/ 124 w 136"/>
              <a:gd name="T1" fmla="*/ 31 h 31"/>
              <a:gd name="T2" fmla="*/ 28 w 136"/>
              <a:gd name="T3" fmla="*/ 31 h 31"/>
              <a:gd name="T4" fmla="*/ 15 w 136"/>
              <a:gd name="T5" fmla="*/ 28 h 31"/>
              <a:gd name="T6" fmla="*/ 1 w 136"/>
              <a:gd name="T7" fmla="*/ 3 h 31"/>
              <a:gd name="T8" fmla="*/ 11 w 136"/>
              <a:gd name="T9" fmla="*/ 0 h 31"/>
              <a:gd name="T10" fmla="*/ 104 w 136"/>
              <a:gd name="T11" fmla="*/ 0 h 31"/>
              <a:gd name="T12" fmla="*/ 117 w 136"/>
              <a:gd name="T13" fmla="*/ 3 h 31"/>
              <a:gd name="T14" fmla="*/ 134 w 136"/>
              <a:gd name="T15" fmla="*/ 28 h 31"/>
              <a:gd name="T16" fmla="*/ 124 w 136"/>
              <a:gd name="T1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6" h="31">
                <a:moveTo>
                  <a:pt x="124" y="31"/>
                </a:moveTo>
                <a:cubicBezTo>
                  <a:pt x="28" y="31"/>
                  <a:pt x="28" y="31"/>
                  <a:pt x="28" y="31"/>
                </a:cubicBezTo>
                <a:cubicBezTo>
                  <a:pt x="22" y="31"/>
                  <a:pt x="16" y="29"/>
                  <a:pt x="15" y="28"/>
                </a:cubicBezTo>
                <a:cubicBezTo>
                  <a:pt x="1" y="3"/>
                  <a:pt x="1" y="3"/>
                  <a:pt x="1" y="3"/>
                </a:cubicBezTo>
                <a:cubicBezTo>
                  <a:pt x="0" y="1"/>
                  <a:pt x="4" y="0"/>
                  <a:pt x="11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0" y="0"/>
                  <a:pt x="116" y="1"/>
                  <a:pt x="117" y="3"/>
                </a:cubicBezTo>
                <a:cubicBezTo>
                  <a:pt x="134" y="28"/>
                  <a:pt x="134" y="28"/>
                  <a:pt x="134" y="28"/>
                </a:cubicBezTo>
                <a:cubicBezTo>
                  <a:pt x="136" y="29"/>
                  <a:pt x="131" y="31"/>
                  <a:pt x="124" y="31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4" name="îsḻïḑè"/>
          <p:cNvSpPr/>
          <p:nvPr/>
        </p:nvSpPr>
        <p:spPr bwMode="auto">
          <a:xfrm>
            <a:off x="1116278" y="5849434"/>
            <a:ext cx="138203" cy="32811"/>
          </a:xfrm>
          <a:custGeom>
            <a:avLst/>
            <a:gdLst>
              <a:gd name="T0" fmla="*/ 99 w 134"/>
              <a:gd name="T1" fmla="*/ 32 h 32"/>
              <a:gd name="T2" fmla="*/ 11 w 134"/>
              <a:gd name="T3" fmla="*/ 32 h 32"/>
              <a:gd name="T4" fmla="*/ 1 w 134"/>
              <a:gd name="T5" fmla="*/ 30 h 32"/>
              <a:gd name="T6" fmla="*/ 24 w 134"/>
              <a:gd name="T7" fmla="*/ 2 h 32"/>
              <a:gd name="T8" fmla="*/ 38 w 134"/>
              <a:gd name="T9" fmla="*/ 0 h 32"/>
              <a:gd name="T10" fmla="*/ 123 w 134"/>
              <a:gd name="T11" fmla="*/ 0 h 32"/>
              <a:gd name="T12" fmla="*/ 133 w 134"/>
              <a:gd name="T13" fmla="*/ 2 h 32"/>
              <a:gd name="T14" fmla="*/ 113 w 134"/>
              <a:gd name="T15" fmla="*/ 30 h 32"/>
              <a:gd name="T16" fmla="*/ 99 w 134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" h="32">
                <a:moveTo>
                  <a:pt x="99" y="32"/>
                </a:moveTo>
                <a:cubicBezTo>
                  <a:pt x="11" y="32"/>
                  <a:pt x="11" y="32"/>
                  <a:pt x="11" y="32"/>
                </a:cubicBezTo>
                <a:cubicBezTo>
                  <a:pt x="5" y="32"/>
                  <a:pt x="0" y="31"/>
                  <a:pt x="1" y="30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1"/>
                  <a:pt x="31" y="0"/>
                  <a:pt x="38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29" y="0"/>
                  <a:pt x="134" y="1"/>
                  <a:pt x="133" y="2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2" y="31"/>
                  <a:pt x="106" y="32"/>
                  <a:pt x="99" y="3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5" name="íṥlíde"/>
          <p:cNvSpPr/>
          <p:nvPr/>
        </p:nvSpPr>
        <p:spPr bwMode="auto">
          <a:xfrm>
            <a:off x="961669" y="5849434"/>
            <a:ext cx="143174" cy="32811"/>
          </a:xfrm>
          <a:custGeom>
            <a:avLst/>
            <a:gdLst>
              <a:gd name="T0" fmla="*/ 100 w 139"/>
              <a:gd name="T1" fmla="*/ 32 h 32"/>
              <a:gd name="T2" fmla="*/ 11 w 139"/>
              <a:gd name="T3" fmla="*/ 32 h 32"/>
              <a:gd name="T4" fmla="*/ 1 w 139"/>
              <a:gd name="T5" fmla="*/ 30 h 32"/>
              <a:gd name="T6" fmla="*/ 28 w 139"/>
              <a:gd name="T7" fmla="*/ 2 h 32"/>
              <a:gd name="T8" fmla="*/ 42 w 139"/>
              <a:gd name="T9" fmla="*/ 0 h 32"/>
              <a:gd name="T10" fmla="*/ 128 w 139"/>
              <a:gd name="T11" fmla="*/ 0 h 32"/>
              <a:gd name="T12" fmla="*/ 138 w 139"/>
              <a:gd name="T13" fmla="*/ 2 h 32"/>
              <a:gd name="T14" fmla="*/ 115 w 139"/>
              <a:gd name="T15" fmla="*/ 30 h 32"/>
              <a:gd name="T16" fmla="*/ 100 w 139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32">
                <a:moveTo>
                  <a:pt x="100" y="32"/>
                </a:moveTo>
                <a:cubicBezTo>
                  <a:pt x="11" y="32"/>
                  <a:pt x="11" y="32"/>
                  <a:pt x="11" y="32"/>
                </a:cubicBezTo>
                <a:cubicBezTo>
                  <a:pt x="4" y="32"/>
                  <a:pt x="0" y="31"/>
                  <a:pt x="1" y="30"/>
                </a:cubicBezTo>
                <a:cubicBezTo>
                  <a:pt x="28" y="2"/>
                  <a:pt x="28" y="2"/>
                  <a:pt x="28" y="2"/>
                </a:cubicBezTo>
                <a:cubicBezTo>
                  <a:pt x="29" y="1"/>
                  <a:pt x="36" y="0"/>
                  <a:pt x="42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35" y="0"/>
                  <a:pt x="139" y="1"/>
                  <a:pt x="138" y="2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3" y="31"/>
                  <a:pt x="107" y="32"/>
                  <a:pt x="100" y="3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6" name="îṡlídè"/>
          <p:cNvSpPr/>
          <p:nvPr/>
        </p:nvSpPr>
        <p:spPr bwMode="auto">
          <a:xfrm>
            <a:off x="1270389" y="5849434"/>
            <a:ext cx="133232" cy="32811"/>
          </a:xfrm>
          <a:custGeom>
            <a:avLst/>
            <a:gdLst>
              <a:gd name="T0" fmla="*/ 99 w 129"/>
              <a:gd name="T1" fmla="*/ 32 h 32"/>
              <a:gd name="T2" fmla="*/ 12 w 129"/>
              <a:gd name="T3" fmla="*/ 32 h 32"/>
              <a:gd name="T4" fmla="*/ 1 w 129"/>
              <a:gd name="T5" fmla="*/ 30 h 32"/>
              <a:gd name="T6" fmla="*/ 19 w 129"/>
              <a:gd name="T7" fmla="*/ 2 h 32"/>
              <a:gd name="T8" fmla="*/ 33 w 129"/>
              <a:gd name="T9" fmla="*/ 0 h 32"/>
              <a:gd name="T10" fmla="*/ 118 w 129"/>
              <a:gd name="T11" fmla="*/ 0 h 32"/>
              <a:gd name="T12" fmla="*/ 128 w 129"/>
              <a:gd name="T13" fmla="*/ 2 h 32"/>
              <a:gd name="T14" fmla="*/ 113 w 129"/>
              <a:gd name="T15" fmla="*/ 30 h 32"/>
              <a:gd name="T16" fmla="*/ 99 w 129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" h="32">
                <a:moveTo>
                  <a:pt x="99" y="32"/>
                </a:move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1"/>
                  <a:pt x="1" y="30"/>
                </a:cubicBezTo>
                <a:cubicBezTo>
                  <a:pt x="19" y="2"/>
                  <a:pt x="19" y="2"/>
                  <a:pt x="19" y="2"/>
                </a:cubicBezTo>
                <a:cubicBezTo>
                  <a:pt x="20" y="1"/>
                  <a:pt x="27" y="0"/>
                  <a:pt x="33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24" y="0"/>
                  <a:pt x="129" y="1"/>
                  <a:pt x="128" y="2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2" y="31"/>
                  <a:pt x="106" y="32"/>
                  <a:pt x="99" y="3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7" name="îṧļíḓè"/>
          <p:cNvSpPr/>
          <p:nvPr/>
        </p:nvSpPr>
        <p:spPr bwMode="auto">
          <a:xfrm>
            <a:off x="2723012" y="5849434"/>
            <a:ext cx="138700" cy="32811"/>
          </a:xfrm>
          <a:custGeom>
            <a:avLst/>
            <a:gdLst>
              <a:gd name="T0" fmla="*/ 123 w 134"/>
              <a:gd name="T1" fmla="*/ 32 h 32"/>
              <a:gd name="T2" fmla="*/ 35 w 134"/>
              <a:gd name="T3" fmla="*/ 32 h 32"/>
              <a:gd name="T4" fmla="*/ 21 w 134"/>
              <a:gd name="T5" fmla="*/ 30 h 32"/>
              <a:gd name="T6" fmla="*/ 1 w 134"/>
              <a:gd name="T7" fmla="*/ 2 h 32"/>
              <a:gd name="T8" fmla="*/ 11 w 134"/>
              <a:gd name="T9" fmla="*/ 0 h 32"/>
              <a:gd name="T10" fmla="*/ 96 w 134"/>
              <a:gd name="T11" fmla="*/ 0 h 32"/>
              <a:gd name="T12" fmla="*/ 110 w 134"/>
              <a:gd name="T13" fmla="*/ 2 h 32"/>
              <a:gd name="T14" fmla="*/ 133 w 134"/>
              <a:gd name="T15" fmla="*/ 30 h 32"/>
              <a:gd name="T16" fmla="*/ 123 w 134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" h="32">
                <a:moveTo>
                  <a:pt x="123" y="32"/>
                </a:moveTo>
                <a:cubicBezTo>
                  <a:pt x="35" y="32"/>
                  <a:pt x="35" y="32"/>
                  <a:pt x="35" y="32"/>
                </a:cubicBezTo>
                <a:cubicBezTo>
                  <a:pt x="28" y="32"/>
                  <a:pt x="22" y="31"/>
                  <a:pt x="21" y="30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5" y="0"/>
                  <a:pt x="11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3" y="0"/>
                  <a:pt x="109" y="1"/>
                  <a:pt x="110" y="2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4" y="31"/>
                  <a:pt x="130" y="32"/>
                  <a:pt x="123" y="3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8" name="íṥḻidè"/>
          <p:cNvSpPr/>
          <p:nvPr/>
        </p:nvSpPr>
        <p:spPr bwMode="auto">
          <a:xfrm>
            <a:off x="2582821" y="5865839"/>
            <a:ext cx="124781" cy="16405"/>
          </a:xfrm>
          <a:custGeom>
            <a:avLst/>
            <a:gdLst>
              <a:gd name="T0" fmla="*/ 110 w 121"/>
              <a:gd name="T1" fmla="*/ 16 h 16"/>
              <a:gd name="T2" fmla="*/ 21 w 121"/>
              <a:gd name="T3" fmla="*/ 16 h 16"/>
              <a:gd name="T4" fmla="*/ 7 w 121"/>
              <a:gd name="T5" fmla="*/ 14 h 16"/>
              <a:gd name="T6" fmla="*/ 0 w 121"/>
              <a:gd name="T7" fmla="*/ 3 h 16"/>
              <a:gd name="T8" fmla="*/ 11 w 121"/>
              <a:gd name="T9" fmla="*/ 0 h 16"/>
              <a:gd name="T10" fmla="*/ 98 w 121"/>
              <a:gd name="T11" fmla="*/ 0 h 16"/>
              <a:gd name="T12" fmla="*/ 113 w 121"/>
              <a:gd name="T13" fmla="*/ 3 h 16"/>
              <a:gd name="T14" fmla="*/ 120 w 121"/>
              <a:gd name="T15" fmla="*/ 14 h 16"/>
              <a:gd name="T16" fmla="*/ 110 w 121"/>
              <a:gd name="T17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" h="16">
                <a:moveTo>
                  <a:pt x="110" y="16"/>
                </a:moveTo>
                <a:cubicBezTo>
                  <a:pt x="21" y="16"/>
                  <a:pt x="21" y="16"/>
                  <a:pt x="21" y="16"/>
                </a:cubicBezTo>
                <a:cubicBezTo>
                  <a:pt x="14" y="16"/>
                  <a:pt x="8" y="15"/>
                  <a:pt x="7" y="1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4" y="0"/>
                  <a:pt x="11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5" y="0"/>
                  <a:pt x="112" y="1"/>
                  <a:pt x="113" y="3"/>
                </a:cubicBezTo>
                <a:cubicBezTo>
                  <a:pt x="120" y="14"/>
                  <a:pt x="120" y="14"/>
                  <a:pt x="120" y="14"/>
                </a:cubicBezTo>
                <a:cubicBezTo>
                  <a:pt x="121" y="15"/>
                  <a:pt x="117" y="16"/>
                  <a:pt x="110" y="1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9" name="íṣliḋe"/>
          <p:cNvSpPr/>
          <p:nvPr/>
        </p:nvSpPr>
        <p:spPr bwMode="auto">
          <a:xfrm>
            <a:off x="2887066" y="5865839"/>
            <a:ext cx="128260" cy="16405"/>
          </a:xfrm>
          <a:custGeom>
            <a:avLst/>
            <a:gdLst>
              <a:gd name="T0" fmla="*/ 112 w 124"/>
              <a:gd name="T1" fmla="*/ 16 h 16"/>
              <a:gd name="T2" fmla="*/ 25 w 124"/>
              <a:gd name="T3" fmla="*/ 16 h 16"/>
              <a:gd name="T4" fmla="*/ 10 w 124"/>
              <a:gd name="T5" fmla="*/ 14 h 16"/>
              <a:gd name="T6" fmla="*/ 1 w 124"/>
              <a:gd name="T7" fmla="*/ 3 h 16"/>
              <a:gd name="T8" fmla="*/ 11 w 124"/>
              <a:gd name="T9" fmla="*/ 0 h 16"/>
              <a:gd name="T10" fmla="*/ 96 w 124"/>
              <a:gd name="T11" fmla="*/ 0 h 16"/>
              <a:gd name="T12" fmla="*/ 112 w 124"/>
              <a:gd name="T13" fmla="*/ 3 h 16"/>
              <a:gd name="T14" fmla="*/ 122 w 124"/>
              <a:gd name="T15" fmla="*/ 14 h 16"/>
              <a:gd name="T16" fmla="*/ 112 w 124"/>
              <a:gd name="T17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16">
                <a:moveTo>
                  <a:pt x="112" y="16"/>
                </a:moveTo>
                <a:cubicBezTo>
                  <a:pt x="25" y="16"/>
                  <a:pt x="25" y="16"/>
                  <a:pt x="25" y="16"/>
                </a:cubicBezTo>
                <a:cubicBezTo>
                  <a:pt x="19" y="16"/>
                  <a:pt x="12" y="15"/>
                  <a:pt x="10" y="14"/>
                </a:cubicBezTo>
                <a:cubicBezTo>
                  <a:pt x="1" y="3"/>
                  <a:pt x="1" y="3"/>
                  <a:pt x="1" y="3"/>
                </a:cubicBezTo>
                <a:cubicBezTo>
                  <a:pt x="0" y="1"/>
                  <a:pt x="4" y="0"/>
                  <a:pt x="11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3" y="0"/>
                  <a:pt x="110" y="1"/>
                  <a:pt x="112" y="3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24" y="15"/>
                  <a:pt x="119" y="16"/>
                  <a:pt x="112" y="1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0" name="isḷíďè"/>
          <p:cNvSpPr/>
          <p:nvPr/>
        </p:nvSpPr>
        <p:spPr bwMode="auto">
          <a:xfrm>
            <a:off x="1423008" y="5849434"/>
            <a:ext cx="142677" cy="32811"/>
          </a:xfrm>
          <a:custGeom>
            <a:avLst/>
            <a:gdLst>
              <a:gd name="T0" fmla="*/ 112 w 138"/>
              <a:gd name="T1" fmla="*/ 32 h 32"/>
              <a:gd name="T2" fmla="*/ 12 w 138"/>
              <a:gd name="T3" fmla="*/ 32 h 32"/>
              <a:gd name="T4" fmla="*/ 1 w 138"/>
              <a:gd name="T5" fmla="*/ 30 h 32"/>
              <a:gd name="T6" fmla="*/ 16 w 138"/>
              <a:gd name="T7" fmla="*/ 2 h 32"/>
              <a:gd name="T8" fmla="*/ 29 w 138"/>
              <a:gd name="T9" fmla="*/ 0 h 32"/>
              <a:gd name="T10" fmla="*/ 126 w 138"/>
              <a:gd name="T11" fmla="*/ 0 h 32"/>
              <a:gd name="T12" fmla="*/ 137 w 138"/>
              <a:gd name="T13" fmla="*/ 2 h 32"/>
              <a:gd name="T14" fmla="*/ 126 w 138"/>
              <a:gd name="T15" fmla="*/ 30 h 32"/>
              <a:gd name="T16" fmla="*/ 112 w 138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8" h="32">
                <a:moveTo>
                  <a:pt x="112" y="32"/>
                </a:move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1"/>
                  <a:pt x="1" y="30"/>
                </a:cubicBezTo>
                <a:cubicBezTo>
                  <a:pt x="16" y="2"/>
                  <a:pt x="16" y="2"/>
                  <a:pt x="16" y="2"/>
                </a:cubicBezTo>
                <a:cubicBezTo>
                  <a:pt x="17" y="1"/>
                  <a:pt x="23" y="0"/>
                  <a:pt x="29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33" y="0"/>
                  <a:pt x="138" y="1"/>
                  <a:pt x="137" y="2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5" y="31"/>
                  <a:pt x="119" y="32"/>
                  <a:pt x="112" y="3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1" name="íśḻïḑé"/>
          <p:cNvSpPr/>
          <p:nvPr/>
        </p:nvSpPr>
        <p:spPr bwMode="auto">
          <a:xfrm>
            <a:off x="2411310" y="5849434"/>
            <a:ext cx="141186" cy="32811"/>
          </a:xfrm>
          <a:custGeom>
            <a:avLst/>
            <a:gdLst>
              <a:gd name="T0" fmla="*/ 125 w 137"/>
              <a:gd name="T1" fmla="*/ 32 h 32"/>
              <a:gd name="T2" fmla="*/ 25 w 137"/>
              <a:gd name="T3" fmla="*/ 32 h 32"/>
              <a:gd name="T4" fmla="*/ 11 w 137"/>
              <a:gd name="T5" fmla="*/ 30 h 32"/>
              <a:gd name="T6" fmla="*/ 0 w 137"/>
              <a:gd name="T7" fmla="*/ 2 h 32"/>
              <a:gd name="T8" fmla="*/ 11 w 137"/>
              <a:gd name="T9" fmla="*/ 0 h 32"/>
              <a:gd name="T10" fmla="*/ 108 w 137"/>
              <a:gd name="T11" fmla="*/ 0 h 32"/>
              <a:gd name="T12" fmla="*/ 122 w 137"/>
              <a:gd name="T13" fmla="*/ 2 h 32"/>
              <a:gd name="T14" fmla="*/ 136 w 137"/>
              <a:gd name="T15" fmla="*/ 30 h 32"/>
              <a:gd name="T16" fmla="*/ 125 w 137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32">
                <a:moveTo>
                  <a:pt x="125" y="32"/>
                </a:moveTo>
                <a:cubicBezTo>
                  <a:pt x="25" y="32"/>
                  <a:pt x="25" y="32"/>
                  <a:pt x="25" y="32"/>
                </a:cubicBezTo>
                <a:cubicBezTo>
                  <a:pt x="18" y="32"/>
                  <a:pt x="12" y="31"/>
                  <a:pt x="11" y="3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5" y="0"/>
                  <a:pt x="11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15" y="0"/>
                  <a:pt x="121" y="1"/>
                  <a:pt x="122" y="2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7" y="31"/>
                  <a:pt x="132" y="32"/>
                  <a:pt x="125" y="3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2" name="iŝļiďé"/>
          <p:cNvSpPr/>
          <p:nvPr/>
        </p:nvSpPr>
        <p:spPr bwMode="auto">
          <a:xfrm>
            <a:off x="2704618" y="5808172"/>
            <a:ext cx="268452" cy="31816"/>
          </a:xfrm>
          <a:custGeom>
            <a:avLst/>
            <a:gdLst>
              <a:gd name="T0" fmla="*/ 116 w 260"/>
              <a:gd name="T1" fmla="*/ 0 h 31"/>
              <a:gd name="T2" fmla="*/ 11 w 260"/>
              <a:gd name="T3" fmla="*/ 0 h 31"/>
              <a:gd name="T4" fmla="*/ 2 w 260"/>
              <a:gd name="T5" fmla="*/ 3 h 31"/>
              <a:gd name="T6" fmla="*/ 19 w 260"/>
              <a:gd name="T7" fmla="*/ 27 h 31"/>
              <a:gd name="T8" fmla="*/ 34 w 260"/>
              <a:gd name="T9" fmla="*/ 31 h 31"/>
              <a:gd name="T10" fmla="*/ 141 w 260"/>
              <a:gd name="T11" fmla="*/ 31 h 31"/>
              <a:gd name="T12" fmla="*/ 249 w 260"/>
              <a:gd name="T13" fmla="*/ 31 h 31"/>
              <a:gd name="T14" fmla="*/ 258 w 260"/>
              <a:gd name="T15" fmla="*/ 27 h 31"/>
              <a:gd name="T16" fmla="*/ 235 w 260"/>
              <a:gd name="T17" fmla="*/ 3 h 31"/>
              <a:gd name="T18" fmla="*/ 220 w 260"/>
              <a:gd name="T19" fmla="*/ 0 h 31"/>
              <a:gd name="T20" fmla="*/ 116 w 260"/>
              <a:gd name="T21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0" h="31">
                <a:moveTo>
                  <a:pt x="11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2"/>
                  <a:pt x="2" y="3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9"/>
                  <a:pt x="27" y="31"/>
                  <a:pt x="34" y="31"/>
                </a:cubicBezTo>
                <a:cubicBezTo>
                  <a:pt x="141" y="31"/>
                  <a:pt x="141" y="31"/>
                  <a:pt x="141" y="31"/>
                </a:cubicBezTo>
                <a:cubicBezTo>
                  <a:pt x="249" y="31"/>
                  <a:pt x="249" y="31"/>
                  <a:pt x="249" y="31"/>
                </a:cubicBezTo>
                <a:cubicBezTo>
                  <a:pt x="256" y="31"/>
                  <a:pt x="260" y="29"/>
                  <a:pt x="258" y="27"/>
                </a:cubicBezTo>
                <a:cubicBezTo>
                  <a:pt x="235" y="3"/>
                  <a:pt x="235" y="3"/>
                  <a:pt x="235" y="3"/>
                </a:cubicBezTo>
                <a:cubicBezTo>
                  <a:pt x="233" y="2"/>
                  <a:pt x="227" y="0"/>
                  <a:pt x="220" y="0"/>
                </a:cubicBezTo>
                <a:lnTo>
                  <a:pt x="116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3" name="i$ľíḑe"/>
          <p:cNvSpPr/>
          <p:nvPr/>
        </p:nvSpPr>
        <p:spPr bwMode="auto">
          <a:xfrm>
            <a:off x="1042205" y="5770887"/>
            <a:ext cx="188911" cy="28834"/>
          </a:xfrm>
          <a:custGeom>
            <a:avLst/>
            <a:gdLst>
              <a:gd name="T0" fmla="*/ 105 w 183"/>
              <a:gd name="T1" fmla="*/ 0 h 28"/>
              <a:gd name="T2" fmla="*/ 37 w 183"/>
              <a:gd name="T3" fmla="*/ 0 h 28"/>
              <a:gd name="T4" fmla="*/ 23 w 183"/>
              <a:gd name="T5" fmla="*/ 3 h 28"/>
              <a:gd name="T6" fmla="*/ 2 w 183"/>
              <a:gd name="T7" fmla="*/ 25 h 28"/>
              <a:gd name="T8" fmla="*/ 10 w 183"/>
              <a:gd name="T9" fmla="*/ 28 h 28"/>
              <a:gd name="T10" fmla="*/ 80 w 183"/>
              <a:gd name="T11" fmla="*/ 28 h 28"/>
              <a:gd name="T12" fmla="*/ 150 w 183"/>
              <a:gd name="T13" fmla="*/ 28 h 28"/>
              <a:gd name="T14" fmla="*/ 164 w 183"/>
              <a:gd name="T15" fmla="*/ 25 h 28"/>
              <a:gd name="T16" fmla="*/ 182 w 183"/>
              <a:gd name="T17" fmla="*/ 3 h 28"/>
              <a:gd name="T18" fmla="*/ 173 w 183"/>
              <a:gd name="T19" fmla="*/ 0 h 28"/>
              <a:gd name="T20" fmla="*/ 105 w 183"/>
              <a:gd name="T2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3" h="28">
                <a:moveTo>
                  <a:pt x="105" y="0"/>
                </a:moveTo>
                <a:cubicBezTo>
                  <a:pt x="37" y="0"/>
                  <a:pt x="37" y="0"/>
                  <a:pt x="37" y="0"/>
                </a:cubicBezTo>
                <a:cubicBezTo>
                  <a:pt x="31" y="0"/>
                  <a:pt x="25" y="1"/>
                  <a:pt x="23" y="3"/>
                </a:cubicBezTo>
                <a:cubicBezTo>
                  <a:pt x="2" y="25"/>
                  <a:pt x="2" y="25"/>
                  <a:pt x="2" y="25"/>
                </a:cubicBezTo>
                <a:cubicBezTo>
                  <a:pt x="0" y="27"/>
                  <a:pt x="4" y="28"/>
                  <a:pt x="10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150" y="28"/>
                  <a:pt x="150" y="28"/>
                  <a:pt x="150" y="28"/>
                </a:cubicBezTo>
                <a:cubicBezTo>
                  <a:pt x="157" y="28"/>
                  <a:pt x="163" y="27"/>
                  <a:pt x="164" y="25"/>
                </a:cubicBezTo>
                <a:cubicBezTo>
                  <a:pt x="182" y="3"/>
                  <a:pt x="182" y="3"/>
                  <a:pt x="182" y="3"/>
                </a:cubicBezTo>
                <a:cubicBezTo>
                  <a:pt x="183" y="1"/>
                  <a:pt x="179" y="0"/>
                  <a:pt x="173" y="0"/>
                </a:cubicBezTo>
                <a:lnTo>
                  <a:pt x="10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4" name="íśľidè"/>
          <p:cNvSpPr/>
          <p:nvPr/>
        </p:nvSpPr>
        <p:spPr bwMode="auto">
          <a:xfrm>
            <a:off x="1398152" y="5770887"/>
            <a:ext cx="132237" cy="28834"/>
          </a:xfrm>
          <a:custGeom>
            <a:avLst/>
            <a:gdLst>
              <a:gd name="T0" fmla="*/ 103 w 128"/>
              <a:gd name="T1" fmla="*/ 28 h 28"/>
              <a:gd name="T2" fmla="*/ 11 w 128"/>
              <a:gd name="T3" fmla="*/ 28 h 28"/>
              <a:gd name="T4" fmla="*/ 1 w 128"/>
              <a:gd name="T5" fmla="*/ 25 h 28"/>
              <a:gd name="T6" fmla="*/ 15 w 128"/>
              <a:gd name="T7" fmla="*/ 2 h 28"/>
              <a:gd name="T8" fmla="*/ 28 w 128"/>
              <a:gd name="T9" fmla="*/ 0 h 28"/>
              <a:gd name="T10" fmla="*/ 117 w 128"/>
              <a:gd name="T11" fmla="*/ 0 h 28"/>
              <a:gd name="T12" fmla="*/ 127 w 128"/>
              <a:gd name="T13" fmla="*/ 2 h 28"/>
              <a:gd name="T14" fmla="*/ 116 w 128"/>
              <a:gd name="T15" fmla="*/ 25 h 28"/>
              <a:gd name="T16" fmla="*/ 103 w 128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28">
                <a:moveTo>
                  <a:pt x="103" y="28"/>
                </a:moveTo>
                <a:cubicBezTo>
                  <a:pt x="11" y="28"/>
                  <a:pt x="11" y="28"/>
                  <a:pt x="11" y="28"/>
                </a:cubicBezTo>
                <a:cubicBezTo>
                  <a:pt x="5" y="28"/>
                  <a:pt x="0" y="27"/>
                  <a:pt x="1" y="25"/>
                </a:cubicBezTo>
                <a:cubicBezTo>
                  <a:pt x="15" y="2"/>
                  <a:pt x="15" y="2"/>
                  <a:pt x="15" y="2"/>
                </a:cubicBezTo>
                <a:cubicBezTo>
                  <a:pt x="16" y="1"/>
                  <a:pt x="21" y="0"/>
                  <a:pt x="28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23" y="0"/>
                  <a:pt x="128" y="1"/>
                  <a:pt x="127" y="2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5" y="27"/>
                  <a:pt x="109" y="28"/>
                  <a:pt x="103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5" name="ïṣ1idê"/>
          <p:cNvSpPr/>
          <p:nvPr/>
        </p:nvSpPr>
        <p:spPr bwMode="auto">
          <a:xfrm>
            <a:off x="1244538" y="5770887"/>
            <a:ext cx="136215" cy="28834"/>
          </a:xfrm>
          <a:custGeom>
            <a:avLst/>
            <a:gdLst>
              <a:gd name="T0" fmla="*/ 103 w 132"/>
              <a:gd name="T1" fmla="*/ 28 h 28"/>
              <a:gd name="T2" fmla="*/ 11 w 132"/>
              <a:gd name="T3" fmla="*/ 28 h 28"/>
              <a:gd name="T4" fmla="*/ 1 w 132"/>
              <a:gd name="T5" fmla="*/ 25 h 28"/>
              <a:gd name="T6" fmla="*/ 19 w 132"/>
              <a:gd name="T7" fmla="*/ 2 h 28"/>
              <a:gd name="T8" fmla="*/ 32 w 132"/>
              <a:gd name="T9" fmla="*/ 0 h 28"/>
              <a:gd name="T10" fmla="*/ 121 w 132"/>
              <a:gd name="T11" fmla="*/ 0 h 28"/>
              <a:gd name="T12" fmla="*/ 131 w 132"/>
              <a:gd name="T13" fmla="*/ 2 h 28"/>
              <a:gd name="T14" fmla="*/ 116 w 132"/>
              <a:gd name="T15" fmla="*/ 25 h 28"/>
              <a:gd name="T16" fmla="*/ 103 w 132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" h="28">
                <a:moveTo>
                  <a:pt x="103" y="28"/>
                </a:moveTo>
                <a:cubicBezTo>
                  <a:pt x="11" y="28"/>
                  <a:pt x="11" y="28"/>
                  <a:pt x="11" y="28"/>
                </a:cubicBezTo>
                <a:cubicBezTo>
                  <a:pt x="5" y="28"/>
                  <a:pt x="0" y="27"/>
                  <a:pt x="1" y="25"/>
                </a:cubicBezTo>
                <a:cubicBezTo>
                  <a:pt x="19" y="2"/>
                  <a:pt x="19" y="2"/>
                  <a:pt x="19" y="2"/>
                </a:cubicBezTo>
                <a:cubicBezTo>
                  <a:pt x="20" y="1"/>
                  <a:pt x="26" y="0"/>
                  <a:pt x="32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7" y="0"/>
                  <a:pt x="132" y="1"/>
                  <a:pt x="131" y="2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5" y="27"/>
                  <a:pt x="109" y="28"/>
                  <a:pt x="103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6" name="îśḻídé"/>
          <p:cNvSpPr/>
          <p:nvPr/>
        </p:nvSpPr>
        <p:spPr bwMode="auto">
          <a:xfrm>
            <a:off x="1552263" y="5770887"/>
            <a:ext cx="126769" cy="28834"/>
          </a:xfrm>
          <a:custGeom>
            <a:avLst/>
            <a:gdLst>
              <a:gd name="T0" fmla="*/ 103 w 123"/>
              <a:gd name="T1" fmla="*/ 28 h 28"/>
              <a:gd name="T2" fmla="*/ 11 w 123"/>
              <a:gd name="T3" fmla="*/ 28 h 28"/>
              <a:gd name="T4" fmla="*/ 0 w 123"/>
              <a:gd name="T5" fmla="*/ 25 h 28"/>
              <a:gd name="T6" fmla="*/ 11 w 123"/>
              <a:gd name="T7" fmla="*/ 2 h 28"/>
              <a:gd name="T8" fmla="*/ 23 w 123"/>
              <a:gd name="T9" fmla="*/ 0 h 28"/>
              <a:gd name="T10" fmla="*/ 112 w 123"/>
              <a:gd name="T11" fmla="*/ 0 h 28"/>
              <a:gd name="T12" fmla="*/ 123 w 123"/>
              <a:gd name="T13" fmla="*/ 2 h 28"/>
              <a:gd name="T14" fmla="*/ 115 w 123"/>
              <a:gd name="T15" fmla="*/ 25 h 28"/>
              <a:gd name="T16" fmla="*/ 103 w 123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" h="28">
                <a:moveTo>
                  <a:pt x="103" y="28"/>
                </a:moveTo>
                <a:cubicBezTo>
                  <a:pt x="11" y="28"/>
                  <a:pt x="11" y="28"/>
                  <a:pt x="11" y="28"/>
                </a:cubicBezTo>
                <a:cubicBezTo>
                  <a:pt x="5" y="28"/>
                  <a:pt x="0" y="27"/>
                  <a:pt x="0" y="25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7" y="0"/>
                  <a:pt x="23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9" y="0"/>
                  <a:pt x="123" y="1"/>
                  <a:pt x="123" y="2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7"/>
                  <a:pt x="109" y="28"/>
                  <a:pt x="103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7" name="îṩḻíďè"/>
          <p:cNvSpPr/>
          <p:nvPr/>
        </p:nvSpPr>
        <p:spPr bwMode="auto">
          <a:xfrm>
            <a:off x="1705878" y="5770887"/>
            <a:ext cx="122792" cy="28834"/>
          </a:xfrm>
          <a:custGeom>
            <a:avLst/>
            <a:gdLst>
              <a:gd name="T0" fmla="*/ 103 w 119"/>
              <a:gd name="T1" fmla="*/ 28 h 28"/>
              <a:gd name="T2" fmla="*/ 11 w 119"/>
              <a:gd name="T3" fmla="*/ 28 h 28"/>
              <a:gd name="T4" fmla="*/ 0 w 119"/>
              <a:gd name="T5" fmla="*/ 25 h 28"/>
              <a:gd name="T6" fmla="*/ 7 w 119"/>
              <a:gd name="T7" fmla="*/ 2 h 28"/>
              <a:gd name="T8" fmla="*/ 19 w 119"/>
              <a:gd name="T9" fmla="*/ 0 h 28"/>
              <a:gd name="T10" fmla="*/ 108 w 119"/>
              <a:gd name="T11" fmla="*/ 0 h 28"/>
              <a:gd name="T12" fmla="*/ 119 w 119"/>
              <a:gd name="T13" fmla="*/ 2 h 28"/>
              <a:gd name="T14" fmla="*/ 115 w 119"/>
              <a:gd name="T15" fmla="*/ 25 h 28"/>
              <a:gd name="T16" fmla="*/ 103 w 119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9" h="28">
                <a:moveTo>
                  <a:pt x="103" y="28"/>
                </a:moveTo>
                <a:cubicBezTo>
                  <a:pt x="11" y="28"/>
                  <a:pt x="11" y="28"/>
                  <a:pt x="11" y="28"/>
                </a:cubicBezTo>
                <a:cubicBezTo>
                  <a:pt x="4" y="28"/>
                  <a:pt x="0" y="27"/>
                  <a:pt x="0" y="25"/>
                </a:cubicBezTo>
                <a:cubicBezTo>
                  <a:pt x="7" y="2"/>
                  <a:pt x="7" y="2"/>
                  <a:pt x="7" y="2"/>
                </a:cubicBezTo>
                <a:cubicBezTo>
                  <a:pt x="7" y="1"/>
                  <a:pt x="12" y="0"/>
                  <a:pt x="19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14" y="0"/>
                  <a:pt x="119" y="1"/>
                  <a:pt x="119" y="2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7"/>
                  <a:pt x="109" y="28"/>
                  <a:pt x="103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8" name="îSḷíḓe"/>
          <p:cNvSpPr/>
          <p:nvPr/>
        </p:nvSpPr>
        <p:spPr bwMode="auto">
          <a:xfrm>
            <a:off x="2011614" y="5770887"/>
            <a:ext cx="119809" cy="28834"/>
          </a:xfrm>
          <a:custGeom>
            <a:avLst/>
            <a:gdLst>
              <a:gd name="T0" fmla="*/ 105 w 116"/>
              <a:gd name="T1" fmla="*/ 28 h 28"/>
              <a:gd name="T2" fmla="*/ 13 w 116"/>
              <a:gd name="T3" fmla="*/ 28 h 28"/>
              <a:gd name="T4" fmla="*/ 1 w 116"/>
              <a:gd name="T5" fmla="*/ 25 h 28"/>
              <a:gd name="T6" fmla="*/ 0 w 116"/>
              <a:gd name="T7" fmla="*/ 2 h 28"/>
              <a:gd name="T8" fmla="*/ 12 w 116"/>
              <a:gd name="T9" fmla="*/ 0 h 28"/>
              <a:gd name="T10" fmla="*/ 101 w 116"/>
              <a:gd name="T11" fmla="*/ 0 h 28"/>
              <a:gd name="T12" fmla="*/ 113 w 116"/>
              <a:gd name="T13" fmla="*/ 2 h 28"/>
              <a:gd name="T14" fmla="*/ 116 w 116"/>
              <a:gd name="T15" fmla="*/ 25 h 28"/>
              <a:gd name="T16" fmla="*/ 105 w 116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" h="28">
                <a:moveTo>
                  <a:pt x="105" y="28"/>
                </a:moveTo>
                <a:cubicBezTo>
                  <a:pt x="13" y="28"/>
                  <a:pt x="13" y="28"/>
                  <a:pt x="13" y="28"/>
                </a:cubicBezTo>
                <a:cubicBezTo>
                  <a:pt x="6" y="28"/>
                  <a:pt x="1" y="27"/>
                  <a:pt x="1" y="2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5" y="0"/>
                  <a:pt x="12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7" y="0"/>
                  <a:pt x="112" y="1"/>
                  <a:pt x="113" y="2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7"/>
                  <a:pt x="111" y="28"/>
                  <a:pt x="105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9" name="ïṧļîḓé"/>
          <p:cNvSpPr/>
          <p:nvPr/>
        </p:nvSpPr>
        <p:spPr bwMode="auto">
          <a:xfrm>
            <a:off x="1858995" y="5770887"/>
            <a:ext cx="119809" cy="28834"/>
          </a:xfrm>
          <a:custGeom>
            <a:avLst/>
            <a:gdLst>
              <a:gd name="T0" fmla="*/ 104 w 116"/>
              <a:gd name="T1" fmla="*/ 28 h 28"/>
              <a:gd name="T2" fmla="*/ 12 w 116"/>
              <a:gd name="T3" fmla="*/ 28 h 28"/>
              <a:gd name="T4" fmla="*/ 0 w 116"/>
              <a:gd name="T5" fmla="*/ 25 h 28"/>
              <a:gd name="T6" fmla="*/ 4 w 116"/>
              <a:gd name="T7" fmla="*/ 2 h 28"/>
              <a:gd name="T8" fmla="*/ 15 w 116"/>
              <a:gd name="T9" fmla="*/ 0 h 28"/>
              <a:gd name="T10" fmla="*/ 104 w 116"/>
              <a:gd name="T11" fmla="*/ 0 h 28"/>
              <a:gd name="T12" fmla="*/ 116 w 116"/>
              <a:gd name="T13" fmla="*/ 2 h 28"/>
              <a:gd name="T14" fmla="*/ 115 w 116"/>
              <a:gd name="T15" fmla="*/ 25 h 28"/>
              <a:gd name="T16" fmla="*/ 104 w 116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" h="28">
                <a:moveTo>
                  <a:pt x="104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5" y="28"/>
                  <a:pt x="0" y="27"/>
                  <a:pt x="0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9" y="0"/>
                  <a:pt x="15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11" y="0"/>
                  <a:pt x="116" y="1"/>
                  <a:pt x="116" y="2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27"/>
                  <a:pt x="110" y="28"/>
                  <a:pt x="104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0" name="ï$lîďê"/>
          <p:cNvSpPr/>
          <p:nvPr/>
        </p:nvSpPr>
        <p:spPr bwMode="auto">
          <a:xfrm>
            <a:off x="2161252" y="5770887"/>
            <a:ext cx="123786" cy="28834"/>
          </a:xfrm>
          <a:custGeom>
            <a:avLst/>
            <a:gdLst>
              <a:gd name="T0" fmla="*/ 109 w 120"/>
              <a:gd name="T1" fmla="*/ 28 h 28"/>
              <a:gd name="T2" fmla="*/ 17 w 120"/>
              <a:gd name="T3" fmla="*/ 28 h 28"/>
              <a:gd name="T4" fmla="*/ 5 w 120"/>
              <a:gd name="T5" fmla="*/ 25 h 28"/>
              <a:gd name="T6" fmla="*/ 0 w 120"/>
              <a:gd name="T7" fmla="*/ 2 h 28"/>
              <a:gd name="T8" fmla="*/ 11 w 120"/>
              <a:gd name="T9" fmla="*/ 0 h 28"/>
              <a:gd name="T10" fmla="*/ 100 w 120"/>
              <a:gd name="T11" fmla="*/ 0 h 28"/>
              <a:gd name="T12" fmla="*/ 112 w 120"/>
              <a:gd name="T13" fmla="*/ 2 h 28"/>
              <a:gd name="T14" fmla="*/ 120 w 120"/>
              <a:gd name="T15" fmla="*/ 25 h 28"/>
              <a:gd name="T16" fmla="*/ 109 w 120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" h="28">
                <a:moveTo>
                  <a:pt x="109" y="28"/>
                </a:moveTo>
                <a:cubicBezTo>
                  <a:pt x="17" y="28"/>
                  <a:pt x="17" y="28"/>
                  <a:pt x="17" y="28"/>
                </a:cubicBezTo>
                <a:cubicBezTo>
                  <a:pt x="10" y="28"/>
                  <a:pt x="5" y="27"/>
                  <a:pt x="5" y="2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5" y="0"/>
                  <a:pt x="1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7" y="0"/>
                  <a:pt x="112" y="1"/>
                  <a:pt x="112" y="2"/>
                </a:cubicBezTo>
                <a:cubicBezTo>
                  <a:pt x="120" y="25"/>
                  <a:pt x="120" y="25"/>
                  <a:pt x="120" y="25"/>
                </a:cubicBezTo>
                <a:cubicBezTo>
                  <a:pt x="120" y="27"/>
                  <a:pt x="115" y="28"/>
                  <a:pt x="109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1" name="íşļîḑé"/>
          <p:cNvSpPr/>
          <p:nvPr/>
        </p:nvSpPr>
        <p:spPr bwMode="auto">
          <a:xfrm>
            <a:off x="2310888" y="5770887"/>
            <a:ext cx="128260" cy="28834"/>
          </a:xfrm>
          <a:custGeom>
            <a:avLst/>
            <a:gdLst>
              <a:gd name="T0" fmla="*/ 113 w 124"/>
              <a:gd name="T1" fmla="*/ 28 h 28"/>
              <a:gd name="T2" fmla="*/ 21 w 124"/>
              <a:gd name="T3" fmla="*/ 28 h 28"/>
              <a:gd name="T4" fmla="*/ 8 w 124"/>
              <a:gd name="T5" fmla="*/ 25 h 28"/>
              <a:gd name="T6" fmla="*/ 0 w 124"/>
              <a:gd name="T7" fmla="*/ 2 h 28"/>
              <a:gd name="T8" fmla="*/ 11 w 124"/>
              <a:gd name="T9" fmla="*/ 0 h 28"/>
              <a:gd name="T10" fmla="*/ 100 w 124"/>
              <a:gd name="T11" fmla="*/ 0 h 28"/>
              <a:gd name="T12" fmla="*/ 112 w 124"/>
              <a:gd name="T13" fmla="*/ 2 h 28"/>
              <a:gd name="T14" fmla="*/ 123 w 124"/>
              <a:gd name="T15" fmla="*/ 25 h 28"/>
              <a:gd name="T16" fmla="*/ 113 w 124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28">
                <a:moveTo>
                  <a:pt x="113" y="28"/>
                </a:moveTo>
                <a:cubicBezTo>
                  <a:pt x="21" y="28"/>
                  <a:pt x="21" y="28"/>
                  <a:pt x="21" y="28"/>
                </a:cubicBezTo>
                <a:cubicBezTo>
                  <a:pt x="14" y="28"/>
                  <a:pt x="9" y="27"/>
                  <a:pt x="8" y="2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5" y="0"/>
                  <a:pt x="1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6" y="0"/>
                  <a:pt x="112" y="1"/>
                  <a:pt x="112" y="2"/>
                </a:cubicBezTo>
                <a:cubicBezTo>
                  <a:pt x="123" y="25"/>
                  <a:pt x="123" y="25"/>
                  <a:pt x="123" y="25"/>
                </a:cubicBezTo>
                <a:cubicBezTo>
                  <a:pt x="124" y="27"/>
                  <a:pt x="119" y="28"/>
                  <a:pt x="113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2" name="ïşlïďe"/>
          <p:cNvSpPr/>
          <p:nvPr/>
        </p:nvSpPr>
        <p:spPr bwMode="auto">
          <a:xfrm>
            <a:off x="2460029" y="5770887"/>
            <a:ext cx="131740" cy="28834"/>
          </a:xfrm>
          <a:custGeom>
            <a:avLst/>
            <a:gdLst>
              <a:gd name="T0" fmla="*/ 117 w 128"/>
              <a:gd name="T1" fmla="*/ 28 h 28"/>
              <a:gd name="T2" fmla="*/ 26 w 128"/>
              <a:gd name="T3" fmla="*/ 28 h 28"/>
              <a:gd name="T4" fmla="*/ 13 w 128"/>
              <a:gd name="T5" fmla="*/ 25 h 28"/>
              <a:gd name="T6" fmla="*/ 1 w 128"/>
              <a:gd name="T7" fmla="*/ 2 h 28"/>
              <a:gd name="T8" fmla="*/ 11 w 128"/>
              <a:gd name="T9" fmla="*/ 0 h 28"/>
              <a:gd name="T10" fmla="*/ 101 w 128"/>
              <a:gd name="T11" fmla="*/ 0 h 28"/>
              <a:gd name="T12" fmla="*/ 113 w 128"/>
              <a:gd name="T13" fmla="*/ 2 h 28"/>
              <a:gd name="T14" fmla="*/ 128 w 128"/>
              <a:gd name="T15" fmla="*/ 25 h 28"/>
              <a:gd name="T16" fmla="*/ 117 w 128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28">
                <a:moveTo>
                  <a:pt x="117" y="28"/>
                </a:moveTo>
                <a:cubicBezTo>
                  <a:pt x="26" y="28"/>
                  <a:pt x="26" y="28"/>
                  <a:pt x="26" y="28"/>
                </a:cubicBezTo>
                <a:cubicBezTo>
                  <a:pt x="19" y="28"/>
                  <a:pt x="13" y="27"/>
                  <a:pt x="13" y="25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5" y="0"/>
                  <a:pt x="11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7" y="0"/>
                  <a:pt x="112" y="1"/>
                  <a:pt x="113" y="2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7"/>
                  <a:pt x="124" y="28"/>
                  <a:pt x="117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3" name="iSliḍe"/>
          <p:cNvSpPr/>
          <p:nvPr/>
        </p:nvSpPr>
        <p:spPr bwMode="auto">
          <a:xfrm>
            <a:off x="2609666" y="5770887"/>
            <a:ext cx="136215" cy="28834"/>
          </a:xfrm>
          <a:custGeom>
            <a:avLst/>
            <a:gdLst>
              <a:gd name="T0" fmla="*/ 121 w 132"/>
              <a:gd name="T1" fmla="*/ 28 h 28"/>
              <a:gd name="T2" fmla="*/ 29 w 132"/>
              <a:gd name="T3" fmla="*/ 28 h 28"/>
              <a:gd name="T4" fmla="*/ 16 w 132"/>
              <a:gd name="T5" fmla="*/ 25 h 28"/>
              <a:gd name="T6" fmla="*/ 1 w 132"/>
              <a:gd name="T7" fmla="*/ 2 h 28"/>
              <a:gd name="T8" fmla="*/ 11 w 132"/>
              <a:gd name="T9" fmla="*/ 0 h 28"/>
              <a:gd name="T10" fmla="*/ 100 w 132"/>
              <a:gd name="T11" fmla="*/ 0 h 28"/>
              <a:gd name="T12" fmla="*/ 113 w 132"/>
              <a:gd name="T13" fmla="*/ 2 h 28"/>
              <a:gd name="T14" fmla="*/ 131 w 132"/>
              <a:gd name="T15" fmla="*/ 25 h 28"/>
              <a:gd name="T16" fmla="*/ 121 w 132"/>
              <a:gd name="T17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2" h="28">
                <a:moveTo>
                  <a:pt x="121" y="28"/>
                </a:moveTo>
                <a:cubicBezTo>
                  <a:pt x="29" y="28"/>
                  <a:pt x="29" y="28"/>
                  <a:pt x="29" y="28"/>
                </a:cubicBezTo>
                <a:cubicBezTo>
                  <a:pt x="23" y="28"/>
                  <a:pt x="17" y="27"/>
                  <a:pt x="16" y="25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5" y="0"/>
                  <a:pt x="1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6" y="0"/>
                  <a:pt x="112" y="1"/>
                  <a:pt x="113" y="2"/>
                </a:cubicBezTo>
                <a:cubicBezTo>
                  <a:pt x="131" y="25"/>
                  <a:pt x="131" y="25"/>
                  <a:pt x="131" y="25"/>
                </a:cubicBezTo>
                <a:cubicBezTo>
                  <a:pt x="132" y="27"/>
                  <a:pt x="128" y="28"/>
                  <a:pt x="121" y="28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4" name="îṩḻiḍè"/>
          <p:cNvSpPr/>
          <p:nvPr/>
        </p:nvSpPr>
        <p:spPr bwMode="auto">
          <a:xfrm>
            <a:off x="1248515" y="5716202"/>
            <a:ext cx="113347" cy="12428"/>
          </a:xfrm>
          <a:custGeom>
            <a:avLst/>
            <a:gdLst>
              <a:gd name="T0" fmla="*/ 91 w 110"/>
              <a:gd name="T1" fmla="*/ 12 h 12"/>
              <a:gd name="T2" fmla="*/ 10 w 110"/>
              <a:gd name="T3" fmla="*/ 12 h 12"/>
              <a:gd name="T4" fmla="*/ 1 w 110"/>
              <a:gd name="T5" fmla="*/ 10 h 12"/>
              <a:gd name="T6" fmla="*/ 7 w 110"/>
              <a:gd name="T7" fmla="*/ 2 h 12"/>
              <a:gd name="T8" fmla="*/ 19 w 110"/>
              <a:gd name="T9" fmla="*/ 0 h 12"/>
              <a:gd name="T10" fmla="*/ 100 w 110"/>
              <a:gd name="T11" fmla="*/ 0 h 12"/>
              <a:gd name="T12" fmla="*/ 109 w 110"/>
              <a:gd name="T13" fmla="*/ 2 h 12"/>
              <a:gd name="T14" fmla="*/ 103 w 110"/>
              <a:gd name="T15" fmla="*/ 10 h 12"/>
              <a:gd name="T16" fmla="*/ 91 w 110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12">
                <a:moveTo>
                  <a:pt x="91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4" y="12"/>
                  <a:pt x="0" y="11"/>
                  <a:pt x="1" y="10"/>
                </a:cubicBezTo>
                <a:cubicBezTo>
                  <a:pt x="7" y="2"/>
                  <a:pt x="7" y="2"/>
                  <a:pt x="7" y="2"/>
                </a:cubicBezTo>
                <a:cubicBezTo>
                  <a:pt x="8" y="1"/>
                  <a:pt x="14" y="0"/>
                  <a:pt x="19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6" y="0"/>
                  <a:pt x="110" y="1"/>
                  <a:pt x="109" y="2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03" y="11"/>
                  <a:pt x="97" y="12"/>
                  <a:pt x="91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5" name="íšľiḍê"/>
          <p:cNvSpPr/>
          <p:nvPr/>
        </p:nvSpPr>
        <p:spPr bwMode="auto">
          <a:xfrm>
            <a:off x="1111306" y="5716202"/>
            <a:ext cx="114341" cy="12428"/>
          </a:xfrm>
          <a:custGeom>
            <a:avLst/>
            <a:gdLst>
              <a:gd name="T0" fmla="*/ 91 w 111"/>
              <a:gd name="T1" fmla="*/ 12 h 12"/>
              <a:gd name="T2" fmla="*/ 9 w 111"/>
              <a:gd name="T3" fmla="*/ 12 h 12"/>
              <a:gd name="T4" fmla="*/ 1 w 111"/>
              <a:gd name="T5" fmla="*/ 10 h 12"/>
              <a:gd name="T6" fmla="*/ 8 w 111"/>
              <a:gd name="T7" fmla="*/ 2 h 12"/>
              <a:gd name="T8" fmla="*/ 21 w 111"/>
              <a:gd name="T9" fmla="*/ 0 h 12"/>
              <a:gd name="T10" fmla="*/ 101 w 111"/>
              <a:gd name="T11" fmla="*/ 0 h 12"/>
              <a:gd name="T12" fmla="*/ 110 w 111"/>
              <a:gd name="T13" fmla="*/ 2 h 12"/>
              <a:gd name="T14" fmla="*/ 103 w 111"/>
              <a:gd name="T15" fmla="*/ 10 h 12"/>
              <a:gd name="T16" fmla="*/ 91 w 111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" h="12">
                <a:moveTo>
                  <a:pt x="91" y="12"/>
                </a:moveTo>
                <a:cubicBezTo>
                  <a:pt x="9" y="12"/>
                  <a:pt x="9" y="12"/>
                  <a:pt x="9" y="12"/>
                </a:cubicBezTo>
                <a:cubicBezTo>
                  <a:pt x="3" y="12"/>
                  <a:pt x="0" y="11"/>
                  <a:pt x="1" y="10"/>
                </a:cubicBezTo>
                <a:cubicBezTo>
                  <a:pt x="8" y="2"/>
                  <a:pt x="8" y="2"/>
                  <a:pt x="8" y="2"/>
                </a:cubicBezTo>
                <a:cubicBezTo>
                  <a:pt x="10" y="1"/>
                  <a:pt x="15" y="0"/>
                  <a:pt x="21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7" y="0"/>
                  <a:pt x="111" y="1"/>
                  <a:pt x="110" y="2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02" y="11"/>
                  <a:pt x="97" y="12"/>
                  <a:pt x="91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6" name="íşļiďe"/>
          <p:cNvSpPr/>
          <p:nvPr/>
        </p:nvSpPr>
        <p:spPr bwMode="auto">
          <a:xfrm>
            <a:off x="1385724" y="5716202"/>
            <a:ext cx="111855" cy="12428"/>
          </a:xfrm>
          <a:custGeom>
            <a:avLst/>
            <a:gdLst>
              <a:gd name="T0" fmla="*/ 91 w 108"/>
              <a:gd name="T1" fmla="*/ 12 h 12"/>
              <a:gd name="T2" fmla="*/ 10 w 108"/>
              <a:gd name="T3" fmla="*/ 12 h 12"/>
              <a:gd name="T4" fmla="*/ 0 w 108"/>
              <a:gd name="T5" fmla="*/ 10 h 12"/>
              <a:gd name="T6" fmla="*/ 6 w 108"/>
              <a:gd name="T7" fmla="*/ 2 h 12"/>
              <a:gd name="T8" fmla="*/ 18 w 108"/>
              <a:gd name="T9" fmla="*/ 0 h 12"/>
              <a:gd name="T10" fmla="*/ 98 w 108"/>
              <a:gd name="T11" fmla="*/ 0 h 12"/>
              <a:gd name="T12" fmla="*/ 108 w 108"/>
              <a:gd name="T13" fmla="*/ 2 h 12"/>
              <a:gd name="T14" fmla="*/ 103 w 108"/>
              <a:gd name="T15" fmla="*/ 10 h 12"/>
              <a:gd name="T16" fmla="*/ 91 w 108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2">
                <a:moveTo>
                  <a:pt x="91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4" y="12"/>
                  <a:pt x="0" y="11"/>
                  <a:pt x="0" y="10"/>
                </a:cubicBezTo>
                <a:cubicBezTo>
                  <a:pt x="6" y="2"/>
                  <a:pt x="6" y="2"/>
                  <a:pt x="6" y="2"/>
                </a:cubicBezTo>
                <a:cubicBezTo>
                  <a:pt x="7" y="1"/>
                  <a:pt x="12" y="0"/>
                  <a:pt x="1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4" y="0"/>
                  <a:pt x="108" y="1"/>
                  <a:pt x="108" y="2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03" y="11"/>
                  <a:pt x="97" y="12"/>
                  <a:pt x="91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7" name="ïşľïḑê"/>
          <p:cNvSpPr/>
          <p:nvPr/>
        </p:nvSpPr>
        <p:spPr bwMode="auto">
          <a:xfrm>
            <a:off x="1523430" y="5716202"/>
            <a:ext cx="110363" cy="12428"/>
          </a:xfrm>
          <a:custGeom>
            <a:avLst/>
            <a:gdLst>
              <a:gd name="T0" fmla="*/ 91 w 107"/>
              <a:gd name="T1" fmla="*/ 12 h 12"/>
              <a:gd name="T2" fmla="*/ 10 w 107"/>
              <a:gd name="T3" fmla="*/ 12 h 12"/>
              <a:gd name="T4" fmla="*/ 0 w 107"/>
              <a:gd name="T5" fmla="*/ 10 h 12"/>
              <a:gd name="T6" fmla="*/ 4 w 107"/>
              <a:gd name="T7" fmla="*/ 2 h 12"/>
              <a:gd name="T8" fmla="*/ 16 w 107"/>
              <a:gd name="T9" fmla="*/ 0 h 12"/>
              <a:gd name="T10" fmla="*/ 96 w 107"/>
              <a:gd name="T11" fmla="*/ 0 h 12"/>
              <a:gd name="T12" fmla="*/ 106 w 107"/>
              <a:gd name="T13" fmla="*/ 2 h 12"/>
              <a:gd name="T14" fmla="*/ 103 w 107"/>
              <a:gd name="T15" fmla="*/ 10 h 12"/>
              <a:gd name="T16" fmla="*/ 91 w 107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" h="12">
                <a:moveTo>
                  <a:pt x="91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4" y="12"/>
                  <a:pt x="0" y="11"/>
                  <a:pt x="0" y="10"/>
                </a:cubicBezTo>
                <a:cubicBezTo>
                  <a:pt x="4" y="2"/>
                  <a:pt x="4" y="2"/>
                  <a:pt x="4" y="2"/>
                </a:cubicBezTo>
                <a:cubicBezTo>
                  <a:pt x="5" y="1"/>
                  <a:pt x="10" y="0"/>
                  <a:pt x="1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2" y="0"/>
                  <a:pt x="107" y="1"/>
                  <a:pt x="106" y="2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03" y="11"/>
                  <a:pt x="97" y="12"/>
                  <a:pt x="91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8" name="ïşḻíḑê"/>
          <p:cNvSpPr/>
          <p:nvPr/>
        </p:nvSpPr>
        <p:spPr bwMode="auto">
          <a:xfrm>
            <a:off x="1797847" y="5716202"/>
            <a:ext cx="107381" cy="12428"/>
          </a:xfrm>
          <a:custGeom>
            <a:avLst/>
            <a:gdLst>
              <a:gd name="T0" fmla="*/ 92 w 104"/>
              <a:gd name="T1" fmla="*/ 12 h 12"/>
              <a:gd name="T2" fmla="*/ 10 w 104"/>
              <a:gd name="T3" fmla="*/ 12 h 12"/>
              <a:gd name="T4" fmla="*/ 0 w 104"/>
              <a:gd name="T5" fmla="*/ 10 h 12"/>
              <a:gd name="T6" fmla="*/ 2 w 104"/>
              <a:gd name="T7" fmla="*/ 2 h 12"/>
              <a:gd name="T8" fmla="*/ 13 w 104"/>
              <a:gd name="T9" fmla="*/ 0 h 12"/>
              <a:gd name="T10" fmla="*/ 93 w 104"/>
              <a:gd name="T11" fmla="*/ 0 h 12"/>
              <a:gd name="T12" fmla="*/ 104 w 104"/>
              <a:gd name="T13" fmla="*/ 2 h 12"/>
              <a:gd name="T14" fmla="*/ 103 w 104"/>
              <a:gd name="T15" fmla="*/ 10 h 12"/>
              <a:gd name="T16" fmla="*/ 92 w 104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2">
                <a:moveTo>
                  <a:pt x="92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4" y="12"/>
                  <a:pt x="0" y="11"/>
                  <a:pt x="0" y="10"/>
                </a:cubicBezTo>
                <a:cubicBezTo>
                  <a:pt x="2" y="2"/>
                  <a:pt x="2" y="2"/>
                  <a:pt x="2" y="2"/>
                </a:cubicBezTo>
                <a:cubicBezTo>
                  <a:pt x="2" y="1"/>
                  <a:pt x="7" y="0"/>
                  <a:pt x="1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9" y="0"/>
                  <a:pt x="104" y="1"/>
                  <a:pt x="104" y="2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03" y="11"/>
                  <a:pt x="98" y="12"/>
                  <a:pt x="92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9" name="íšḻiďè"/>
          <p:cNvSpPr/>
          <p:nvPr/>
        </p:nvSpPr>
        <p:spPr bwMode="auto">
          <a:xfrm>
            <a:off x="1660638" y="5716202"/>
            <a:ext cx="108375" cy="12428"/>
          </a:xfrm>
          <a:custGeom>
            <a:avLst/>
            <a:gdLst>
              <a:gd name="T0" fmla="*/ 92 w 105"/>
              <a:gd name="T1" fmla="*/ 12 h 12"/>
              <a:gd name="T2" fmla="*/ 10 w 105"/>
              <a:gd name="T3" fmla="*/ 12 h 12"/>
              <a:gd name="T4" fmla="*/ 0 w 105"/>
              <a:gd name="T5" fmla="*/ 10 h 12"/>
              <a:gd name="T6" fmla="*/ 3 w 105"/>
              <a:gd name="T7" fmla="*/ 2 h 12"/>
              <a:gd name="T8" fmla="*/ 14 w 105"/>
              <a:gd name="T9" fmla="*/ 0 h 12"/>
              <a:gd name="T10" fmla="*/ 95 w 105"/>
              <a:gd name="T11" fmla="*/ 0 h 12"/>
              <a:gd name="T12" fmla="*/ 105 w 105"/>
              <a:gd name="T13" fmla="*/ 2 h 12"/>
              <a:gd name="T14" fmla="*/ 103 w 105"/>
              <a:gd name="T15" fmla="*/ 10 h 12"/>
              <a:gd name="T16" fmla="*/ 92 w 105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" h="12">
                <a:moveTo>
                  <a:pt x="92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4" y="12"/>
                  <a:pt x="0" y="11"/>
                  <a:pt x="0" y="10"/>
                </a:cubicBezTo>
                <a:cubicBezTo>
                  <a:pt x="3" y="2"/>
                  <a:pt x="3" y="2"/>
                  <a:pt x="3" y="2"/>
                </a:cubicBezTo>
                <a:cubicBezTo>
                  <a:pt x="3" y="1"/>
                  <a:pt x="9" y="0"/>
                  <a:pt x="14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101" y="0"/>
                  <a:pt x="105" y="1"/>
                  <a:pt x="105" y="2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03" y="11"/>
                  <a:pt x="98" y="12"/>
                  <a:pt x="92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0" name="iśļiḍê"/>
          <p:cNvSpPr/>
          <p:nvPr/>
        </p:nvSpPr>
        <p:spPr bwMode="auto">
          <a:xfrm>
            <a:off x="1935056" y="5716202"/>
            <a:ext cx="106386" cy="12428"/>
          </a:xfrm>
          <a:custGeom>
            <a:avLst/>
            <a:gdLst>
              <a:gd name="T0" fmla="*/ 92 w 103"/>
              <a:gd name="T1" fmla="*/ 12 h 12"/>
              <a:gd name="T2" fmla="*/ 11 w 103"/>
              <a:gd name="T3" fmla="*/ 12 h 12"/>
              <a:gd name="T4" fmla="*/ 0 w 103"/>
              <a:gd name="T5" fmla="*/ 10 h 12"/>
              <a:gd name="T6" fmla="*/ 0 w 103"/>
              <a:gd name="T7" fmla="*/ 2 h 12"/>
              <a:gd name="T8" fmla="*/ 11 w 103"/>
              <a:gd name="T9" fmla="*/ 0 h 12"/>
              <a:gd name="T10" fmla="*/ 91 w 103"/>
              <a:gd name="T11" fmla="*/ 0 h 12"/>
              <a:gd name="T12" fmla="*/ 102 w 103"/>
              <a:gd name="T13" fmla="*/ 2 h 12"/>
              <a:gd name="T14" fmla="*/ 103 w 103"/>
              <a:gd name="T15" fmla="*/ 10 h 12"/>
              <a:gd name="T16" fmla="*/ 92 w 103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3" h="12">
                <a:moveTo>
                  <a:pt x="92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5" y="12"/>
                  <a:pt x="0" y="11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5" y="0"/>
                  <a:pt x="11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7" y="0"/>
                  <a:pt x="102" y="1"/>
                  <a:pt x="102" y="2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03" y="11"/>
                  <a:pt x="98" y="12"/>
                  <a:pt x="92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1" name="iŝļíḑê"/>
          <p:cNvSpPr/>
          <p:nvPr/>
        </p:nvSpPr>
        <p:spPr bwMode="auto">
          <a:xfrm>
            <a:off x="2071270" y="5716202"/>
            <a:ext cx="107878" cy="12428"/>
          </a:xfrm>
          <a:custGeom>
            <a:avLst/>
            <a:gdLst>
              <a:gd name="T0" fmla="*/ 93 w 104"/>
              <a:gd name="T1" fmla="*/ 12 h 12"/>
              <a:gd name="T2" fmla="*/ 12 w 104"/>
              <a:gd name="T3" fmla="*/ 12 h 12"/>
              <a:gd name="T4" fmla="*/ 1 w 104"/>
              <a:gd name="T5" fmla="*/ 10 h 12"/>
              <a:gd name="T6" fmla="*/ 0 w 104"/>
              <a:gd name="T7" fmla="*/ 2 h 12"/>
              <a:gd name="T8" fmla="*/ 10 w 104"/>
              <a:gd name="T9" fmla="*/ 0 h 12"/>
              <a:gd name="T10" fmla="*/ 91 w 104"/>
              <a:gd name="T11" fmla="*/ 0 h 12"/>
              <a:gd name="T12" fmla="*/ 102 w 104"/>
              <a:gd name="T13" fmla="*/ 2 h 12"/>
              <a:gd name="T14" fmla="*/ 103 w 104"/>
              <a:gd name="T15" fmla="*/ 10 h 12"/>
              <a:gd name="T16" fmla="*/ 93 w 104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2">
                <a:moveTo>
                  <a:pt x="93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6" y="12"/>
                  <a:pt x="1" y="11"/>
                  <a:pt x="1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5" y="0"/>
                  <a:pt x="10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7" y="0"/>
                  <a:pt x="102" y="1"/>
                  <a:pt x="102" y="2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104" y="11"/>
                  <a:pt x="99" y="12"/>
                  <a:pt x="93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2" name="îS1iḋè"/>
          <p:cNvSpPr/>
          <p:nvPr/>
        </p:nvSpPr>
        <p:spPr bwMode="auto">
          <a:xfrm>
            <a:off x="2206988" y="5716202"/>
            <a:ext cx="109370" cy="12428"/>
          </a:xfrm>
          <a:custGeom>
            <a:avLst/>
            <a:gdLst>
              <a:gd name="T0" fmla="*/ 95 w 106"/>
              <a:gd name="T1" fmla="*/ 12 h 12"/>
              <a:gd name="T2" fmla="*/ 14 w 106"/>
              <a:gd name="T3" fmla="*/ 12 h 12"/>
              <a:gd name="T4" fmla="*/ 3 w 106"/>
              <a:gd name="T5" fmla="*/ 10 h 12"/>
              <a:gd name="T6" fmla="*/ 1 w 106"/>
              <a:gd name="T7" fmla="*/ 2 h 12"/>
              <a:gd name="T8" fmla="*/ 11 w 106"/>
              <a:gd name="T9" fmla="*/ 0 h 12"/>
              <a:gd name="T10" fmla="*/ 91 w 106"/>
              <a:gd name="T11" fmla="*/ 0 h 12"/>
              <a:gd name="T12" fmla="*/ 102 w 106"/>
              <a:gd name="T13" fmla="*/ 2 h 12"/>
              <a:gd name="T14" fmla="*/ 105 w 106"/>
              <a:gd name="T15" fmla="*/ 10 h 12"/>
              <a:gd name="T16" fmla="*/ 95 w 106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12">
                <a:moveTo>
                  <a:pt x="95" y="12"/>
                </a:moveTo>
                <a:cubicBezTo>
                  <a:pt x="14" y="12"/>
                  <a:pt x="14" y="12"/>
                  <a:pt x="14" y="12"/>
                </a:cubicBezTo>
                <a:cubicBezTo>
                  <a:pt x="8" y="12"/>
                  <a:pt x="3" y="11"/>
                  <a:pt x="3" y="10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5" y="0"/>
                  <a:pt x="11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7" y="0"/>
                  <a:pt x="102" y="1"/>
                  <a:pt x="102" y="2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6" y="11"/>
                  <a:pt x="101" y="12"/>
                  <a:pt x="95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3" name="îŝḷïḍè"/>
          <p:cNvSpPr/>
          <p:nvPr/>
        </p:nvSpPr>
        <p:spPr bwMode="auto">
          <a:xfrm>
            <a:off x="2343203" y="5716202"/>
            <a:ext cx="110363" cy="12428"/>
          </a:xfrm>
          <a:custGeom>
            <a:avLst/>
            <a:gdLst>
              <a:gd name="T0" fmla="*/ 97 w 107"/>
              <a:gd name="T1" fmla="*/ 12 h 12"/>
              <a:gd name="T2" fmla="*/ 15 w 107"/>
              <a:gd name="T3" fmla="*/ 12 h 12"/>
              <a:gd name="T4" fmla="*/ 3 w 107"/>
              <a:gd name="T5" fmla="*/ 10 h 12"/>
              <a:gd name="T6" fmla="*/ 0 w 107"/>
              <a:gd name="T7" fmla="*/ 2 h 12"/>
              <a:gd name="T8" fmla="*/ 10 w 107"/>
              <a:gd name="T9" fmla="*/ 0 h 12"/>
              <a:gd name="T10" fmla="*/ 90 w 107"/>
              <a:gd name="T11" fmla="*/ 0 h 12"/>
              <a:gd name="T12" fmla="*/ 102 w 107"/>
              <a:gd name="T13" fmla="*/ 2 h 12"/>
              <a:gd name="T14" fmla="*/ 106 w 107"/>
              <a:gd name="T15" fmla="*/ 10 h 12"/>
              <a:gd name="T16" fmla="*/ 97 w 107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" h="12">
                <a:moveTo>
                  <a:pt x="97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9" y="12"/>
                  <a:pt x="4" y="11"/>
                  <a:pt x="3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4" y="0"/>
                  <a:pt x="10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96" y="0"/>
                  <a:pt x="101" y="1"/>
                  <a:pt x="102" y="2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7" y="11"/>
                  <a:pt x="102" y="12"/>
                  <a:pt x="97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4" name="íşlîḓè"/>
          <p:cNvSpPr/>
          <p:nvPr/>
        </p:nvSpPr>
        <p:spPr bwMode="auto">
          <a:xfrm>
            <a:off x="2478423" y="5716202"/>
            <a:ext cx="112352" cy="12428"/>
          </a:xfrm>
          <a:custGeom>
            <a:avLst/>
            <a:gdLst>
              <a:gd name="T0" fmla="*/ 99 w 109"/>
              <a:gd name="T1" fmla="*/ 12 h 12"/>
              <a:gd name="T2" fmla="*/ 17 w 109"/>
              <a:gd name="T3" fmla="*/ 12 h 12"/>
              <a:gd name="T4" fmla="*/ 5 w 109"/>
              <a:gd name="T5" fmla="*/ 10 h 12"/>
              <a:gd name="T6" fmla="*/ 1 w 109"/>
              <a:gd name="T7" fmla="*/ 2 h 12"/>
              <a:gd name="T8" fmla="*/ 10 w 109"/>
              <a:gd name="T9" fmla="*/ 0 h 12"/>
              <a:gd name="T10" fmla="*/ 91 w 109"/>
              <a:gd name="T11" fmla="*/ 0 h 12"/>
              <a:gd name="T12" fmla="*/ 103 w 109"/>
              <a:gd name="T13" fmla="*/ 2 h 12"/>
              <a:gd name="T14" fmla="*/ 108 w 109"/>
              <a:gd name="T15" fmla="*/ 10 h 12"/>
              <a:gd name="T16" fmla="*/ 99 w 109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9" h="12">
                <a:moveTo>
                  <a:pt x="99" y="12"/>
                </a:moveTo>
                <a:cubicBezTo>
                  <a:pt x="17" y="12"/>
                  <a:pt x="17" y="12"/>
                  <a:pt x="17" y="12"/>
                </a:cubicBezTo>
                <a:cubicBezTo>
                  <a:pt x="11" y="12"/>
                  <a:pt x="6" y="11"/>
                  <a:pt x="5" y="10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5" y="0"/>
                  <a:pt x="10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7" y="0"/>
                  <a:pt x="102" y="1"/>
                  <a:pt x="103" y="2"/>
                </a:cubicBezTo>
                <a:cubicBezTo>
                  <a:pt x="108" y="10"/>
                  <a:pt x="108" y="10"/>
                  <a:pt x="108" y="10"/>
                </a:cubicBezTo>
                <a:cubicBezTo>
                  <a:pt x="109" y="11"/>
                  <a:pt x="105" y="12"/>
                  <a:pt x="99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5" name="ïS1iďé"/>
          <p:cNvSpPr/>
          <p:nvPr/>
        </p:nvSpPr>
        <p:spPr bwMode="auto">
          <a:xfrm>
            <a:off x="2614637" y="5716202"/>
            <a:ext cx="113844" cy="12428"/>
          </a:xfrm>
          <a:custGeom>
            <a:avLst/>
            <a:gdLst>
              <a:gd name="T0" fmla="*/ 100 w 110"/>
              <a:gd name="T1" fmla="*/ 12 h 12"/>
              <a:gd name="T2" fmla="*/ 18 w 110"/>
              <a:gd name="T3" fmla="*/ 12 h 12"/>
              <a:gd name="T4" fmla="*/ 6 w 110"/>
              <a:gd name="T5" fmla="*/ 10 h 12"/>
              <a:gd name="T6" fmla="*/ 1 w 110"/>
              <a:gd name="T7" fmla="*/ 2 h 12"/>
              <a:gd name="T8" fmla="*/ 10 w 110"/>
              <a:gd name="T9" fmla="*/ 0 h 12"/>
              <a:gd name="T10" fmla="*/ 90 w 110"/>
              <a:gd name="T11" fmla="*/ 0 h 12"/>
              <a:gd name="T12" fmla="*/ 102 w 110"/>
              <a:gd name="T13" fmla="*/ 2 h 12"/>
              <a:gd name="T14" fmla="*/ 109 w 110"/>
              <a:gd name="T15" fmla="*/ 10 h 12"/>
              <a:gd name="T16" fmla="*/ 100 w 110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12">
                <a:moveTo>
                  <a:pt x="100" y="12"/>
                </a:moveTo>
                <a:cubicBezTo>
                  <a:pt x="18" y="12"/>
                  <a:pt x="18" y="12"/>
                  <a:pt x="18" y="12"/>
                </a:cubicBezTo>
                <a:cubicBezTo>
                  <a:pt x="12" y="12"/>
                  <a:pt x="7" y="11"/>
                  <a:pt x="6" y="10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4" y="0"/>
                  <a:pt x="10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96" y="0"/>
                  <a:pt x="101" y="1"/>
                  <a:pt x="102" y="2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10" y="11"/>
                  <a:pt x="106" y="12"/>
                  <a:pt x="100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6" name="íṥļîḓê"/>
          <p:cNvSpPr/>
          <p:nvPr/>
        </p:nvSpPr>
        <p:spPr bwMode="auto">
          <a:xfrm>
            <a:off x="2749858" y="5716202"/>
            <a:ext cx="115832" cy="12428"/>
          </a:xfrm>
          <a:custGeom>
            <a:avLst/>
            <a:gdLst>
              <a:gd name="T0" fmla="*/ 102 w 112"/>
              <a:gd name="T1" fmla="*/ 12 h 12"/>
              <a:gd name="T2" fmla="*/ 21 w 112"/>
              <a:gd name="T3" fmla="*/ 12 h 12"/>
              <a:gd name="T4" fmla="*/ 8 w 112"/>
              <a:gd name="T5" fmla="*/ 10 h 12"/>
              <a:gd name="T6" fmla="*/ 1 w 112"/>
              <a:gd name="T7" fmla="*/ 2 h 12"/>
              <a:gd name="T8" fmla="*/ 10 w 112"/>
              <a:gd name="T9" fmla="*/ 0 h 12"/>
              <a:gd name="T10" fmla="*/ 90 w 112"/>
              <a:gd name="T11" fmla="*/ 0 h 12"/>
              <a:gd name="T12" fmla="*/ 103 w 112"/>
              <a:gd name="T13" fmla="*/ 2 h 12"/>
              <a:gd name="T14" fmla="*/ 111 w 112"/>
              <a:gd name="T15" fmla="*/ 10 h 12"/>
              <a:gd name="T16" fmla="*/ 102 w 112"/>
              <a:gd name="T1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12">
                <a:moveTo>
                  <a:pt x="102" y="12"/>
                </a:moveTo>
                <a:cubicBezTo>
                  <a:pt x="21" y="12"/>
                  <a:pt x="21" y="12"/>
                  <a:pt x="21" y="12"/>
                </a:cubicBezTo>
                <a:cubicBezTo>
                  <a:pt x="15" y="12"/>
                  <a:pt x="9" y="11"/>
                  <a:pt x="8" y="10"/>
                </a:cubicBezTo>
                <a:cubicBezTo>
                  <a:pt x="1" y="2"/>
                  <a:pt x="1" y="2"/>
                  <a:pt x="1" y="2"/>
                </a:cubicBezTo>
                <a:cubicBezTo>
                  <a:pt x="0" y="1"/>
                  <a:pt x="4" y="0"/>
                  <a:pt x="10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96" y="0"/>
                  <a:pt x="102" y="1"/>
                  <a:pt x="103" y="2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2" y="11"/>
                  <a:pt x="108" y="12"/>
                  <a:pt x="102" y="1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7" name="iśľiďé"/>
          <p:cNvSpPr/>
          <p:nvPr/>
        </p:nvSpPr>
        <p:spPr bwMode="auto">
          <a:xfrm>
            <a:off x="2759303" y="5770887"/>
            <a:ext cx="174494" cy="28834"/>
          </a:xfrm>
          <a:custGeom>
            <a:avLst/>
            <a:gdLst>
              <a:gd name="T0" fmla="*/ 71 w 169"/>
              <a:gd name="T1" fmla="*/ 0 h 28"/>
              <a:gd name="T2" fmla="*/ 10 w 169"/>
              <a:gd name="T3" fmla="*/ 0 h 28"/>
              <a:gd name="T4" fmla="*/ 1 w 169"/>
              <a:gd name="T5" fmla="*/ 3 h 28"/>
              <a:gd name="T6" fmla="*/ 19 w 169"/>
              <a:gd name="T7" fmla="*/ 25 h 28"/>
              <a:gd name="T8" fmla="*/ 33 w 169"/>
              <a:gd name="T9" fmla="*/ 28 h 28"/>
              <a:gd name="T10" fmla="*/ 96 w 169"/>
              <a:gd name="T11" fmla="*/ 28 h 28"/>
              <a:gd name="T12" fmla="*/ 159 w 169"/>
              <a:gd name="T13" fmla="*/ 28 h 28"/>
              <a:gd name="T14" fmla="*/ 168 w 169"/>
              <a:gd name="T15" fmla="*/ 25 h 28"/>
              <a:gd name="T16" fmla="*/ 146 w 169"/>
              <a:gd name="T17" fmla="*/ 3 h 28"/>
              <a:gd name="T18" fmla="*/ 132 w 169"/>
              <a:gd name="T19" fmla="*/ 0 h 28"/>
              <a:gd name="T20" fmla="*/ 71 w 169"/>
              <a:gd name="T2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9" h="28">
                <a:moveTo>
                  <a:pt x="7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1"/>
                  <a:pt x="1" y="3"/>
                </a:cubicBezTo>
                <a:cubicBezTo>
                  <a:pt x="19" y="25"/>
                  <a:pt x="19" y="25"/>
                  <a:pt x="19" y="25"/>
                </a:cubicBezTo>
                <a:cubicBezTo>
                  <a:pt x="21" y="27"/>
                  <a:pt x="27" y="28"/>
                  <a:pt x="33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159" y="28"/>
                  <a:pt x="159" y="28"/>
                  <a:pt x="159" y="28"/>
                </a:cubicBezTo>
                <a:cubicBezTo>
                  <a:pt x="166" y="28"/>
                  <a:pt x="169" y="27"/>
                  <a:pt x="168" y="25"/>
                </a:cubicBezTo>
                <a:cubicBezTo>
                  <a:pt x="146" y="3"/>
                  <a:pt x="146" y="3"/>
                  <a:pt x="146" y="3"/>
                </a:cubicBezTo>
                <a:cubicBezTo>
                  <a:pt x="145" y="1"/>
                  <a:pt x="139" y="0"/>
                  <a:pt x="132" y="0"/>
                </a:cubicBezTo>
                <a:lnTo>
                  <a:pt x="71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8" name="î$ḷíḑe"/>
          <p:cNvSpPr/>
          <p:nvPr/>
        </p:nvSpPr>
        <p:spPr bwMode="auto">
          <a:xfrm>
            <a:off x="1077998" y="5736087"/>
            <a:ext cx="146655" cy="26845"/>
          </a:xfrm>
          <a:custGeom>
            <a:avLst/>
            <a:gdLst>
              <a:gd name="T0" fmla="*/ 100 w 142"/>
              <a:gd name="T1" fmla="*/ 0 h 26"/>
              <a:gd name="T2" fmla="*/ 34 w 142"/>
              <a:gd name="T3" fmla="*/ 0 h 26"/>
              <a:gd name="T4" fmla="*/ 21 w 142"/>
              <a:gd name="T5" fmla="*/ 3 h 26"/>
              <a:gd name="T6" fmla="*/ 1 w 142"/>
              <a:gd name="T7" fmla="*/ 24 h 26"/>
              <a:gd name="T8" fmla="*/ 10 w 142"/>
              <a:gd name="T9" fmla="*/ 26 h 26"/>
              <a:gd name="T10" fmla="*/ 77 w 142"/>
              <a:gd name="T11" fmla="*/ 26 h 26"/>
              <a:gd name="T12" fmla="*/ 110 w 142"/>
              <a:gd name="T13" fmla="*/ 26 h 26"/>
              <a:gd name="T14" fmla="*/ 124 w 142"/>
              <a:gd name="T15" fmla="*/ 24 h 26"/>
              <a:gd name="T16" fmla="*/ 141 w 142"/>
              <a:gd name="T17" fmla="*/ 3 h 26"/>
              <a:gd name="T18" fmla="*/ 132 w 142"/>
              <a:gd name="T19" fmla="*/ 0 h 26"/>
              <a:gd name="T20" fmla="*/ 100 w 142"/>
              <a:gd name="T2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" h="26">
                <a:moveTo>
                  <a:pt x="100" y="0"/>
                </a:moveTo>
                <a:cubicBezTo>
                  <a:pt x="34" y="0"/>
                  <a:pt x="34" y="0"/>
                  <a:pt x="34" y="0"/>
                </a:cubicBezTo>
                <a:cubicBezTo>
                  <a:pt x="28" y="0"/>
                  <a:pt x="22" y="2"/>
                  <a:pt x="21" y="3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5"/>
                  <a:pt x="3" y="26"/>
                  <a:pt x="10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17" y="26"/>
                  <a:pt x="123" y="25"/>
                  <a:pt x="124" y="24"/>
                </a:cubicBezTo>
                <a:cubicBezTo>
                  <a:pt x="141" y="3"/>
                  <a:pt x="141" y="3"/>
                  <a:pt x="141" y="3"/>
                </a:cubicBezTo>
                <a:cubicBezTo>
                  <a:pt x="142" y="2"/>
                  <a:pt x="138" y="0"/>
                  <a:pt x="132" y="0"/>
                </a:cubicBezTo>
                <a:lnTo>
                  <a:pt x="100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9" name="îSḻiďè"/>
          <p:cNvSpPr/>
          <p:nvPr/>
        </p:nvSpPr>
        <p:spPr bwMode="auto">
          <a:xfrm>
            <a:off x="1385724" y="5736087"/>
            <a:ext cx="127266" cy="26845"/>
          </a:xfrm>
          <a:custGeom>
            <a:avLst/>
            <a:gdLst>
              <a:gd name="T0" fmla="*/ 99 w 123"/>
              <a:gd name="T1" fmla="*/ 26 h 26"/>
              <a:gd name="T2" fmla="*/ 11 w 123"/>
              <a:gd name="T3" fmla="*/ 26 h 26"/>
              <a:gd name="T4" fmla="*/ 1 w 123"/>
              <a:gd name="T5" fmla="*/ 24 h 26"/>
              <a:gd name="T6" fmla="*/ 15 w 123"/>
              <a:gd name="T7" fmla="*/ 3 h 26"/>
              <a:gd name="T8" fmla="*/ 27 w 123"/>
              <a:gd name="T9" fmla="*/ 0 h 26"/>
              <a:gd name="T10" fmla="*/ 113 w 123"/>
              <a:gd name="T11" fmla="*/ 0 h 26"/>
              <a:gd name="T12" fmla="*/ 123 w 123"/>
              <a:gd name="T13" fmla="*/ 3 h 26"/>
              <a:gd name="T14" fmla="*/ 111 w 123"/>
              <a:gd name="T15" fmla="*/ 24 h 26"/>
              <a:gd name="T16" fmla="*/ 99 w 123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3" h="26">
                <a:moveTo>
                  <a:pt x="99" y="26"/>
                </a:moveTo>
                <a:cubicBezTo>
                  <a:pt x="11" y="26"/>
                  <a:pt x="11" y="26"/>
                  <a:pt x="11" y="26"/>
                </a:cubicBezTo>
                <a:cubicBezTo>
                  <a:pt x="4" y="26"/>
                  <a:pt x="0" y="25"/>
                  <a:pt x="1" y="24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1"/>
                  <a:pt x="21" y="0"/>
                  <a:pt x="27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9" y="0"/>
                  <a:pt x="123" y="1"/>
                  <a:pt x="123" y="3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25"/>
                  <a:pt x="105" y="26"/>
                  <a:pt x="99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0" name="íṥḻiḑè"/>
          <p:cNvSpPr/>
          <p:nvPr/>
        </p:nvSpPr>
        <p:spPr bwMode="auto">
          <a:xfrm>
            <a:off x="1238075" y="5736087"/>
            <a:ext cx="131243" cy="26845"/>
          </a:xfrm>
          <a:custGeom>
            <a:avLst/>
            <a:gdLst>
              <a:gd name="T0" fmla="*/ 99 w 127"/>
              <a:gd name="T1" fmla="*/ 26 h 26"/>
              <a:gd name="T2" fmla="*/ 10 w 127"/>
              <a:gd name="T3" fmla="*/ 26 h 26"/>
              <a:gd name="T4" fmla="*/ 1 w 127"/>
              <a:gd name="T5" fmla="*/ 24 h 26"/>
              <a:gd name="T6" fmla="*/ 18 w 127"/>
              <a:gd name="T7" fmla="*/ 3 h 26"/>
              <a:gd name="T8" fmla="*/ 31 w 127"/>
              <a:gd name="T9" fmla="*/ 0 h 26"/>
              <a:gd name="T10" fmla="*/ 117 w 127"/>
              <a:gd name="T11" fmla="*/ 0 h 26"/>
              <a:gd name="T12" fmla="*/ 126 w 127"/>
              <a:gd name="T13" fmla="*/ 3 h 26"/>
              <a:gd name="T14" fmla="*/ 112 w 127"/>
              <a:gd name="T15" fmla="*/ 24 h 26"/>
              <a:gd name="T16" fmla="*/ 99 w 127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7" h="26">
                <a:moveTo>
                  <a:pt x="99" y="26"/>
                </a:moveTo>
                <a:cubicBezTo>
                  <a:pt x="10" y="26"/>
                  <a:pt x="10" y="26"/>
                  <a:pt x="10" y="26"/>
                </a:cubicBezTo>
                <a:cubicBezTo>
                  <a:pt x="4" y="26"/>
                  <a:pt x="0" y="25"/>
                  <a:pt x="1" y="24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1"/>
                  <a:pt x="25" y="0"/>
                  <a:pt x="31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23" y="0"/>
                  <a:pt x="127" y="1"/>
                  <a:pt x="126" y="3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1" y="25"/>
                  <a:pt x="105" y="26"/>
                  <a:pt x="99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1" name="îṡ1íḓé"/>
          <p:cNvSpPr/>
          <p:nvPr/>
        </p:nvSpPr>
        <p:spPr bwMode="auto">
          <a:xfrm>
            <a:off x="1533372" y="5736087"/>
            <a:ext cx="124283" cy="26845"/>
          </a:xfrm>
          <a:custGeom>
            <a:avLst/>
            <a:gdLst>
              <a:gd name="T0" fmla="*/ 99 w 120"/>
              <a:gd name="T1" fmla="*/ 26 h 26"/>
              <a:gd name="T2" fmla="*/ 11 w 120"/>
              <a:gd name="T3" fmla="*/ 26 h 26"/>
              <a:gd name="T4" fmla="*/ 1 w 120"/>
              <a:gd name="T5" fmla="*/ 24 h 26"/>
              <a:gd name="T6" fmla="*/ 11 w 120"/>
              <a:gd name="T7" fmla="*/ 3 h 26"/>
              <a:gd name="T8" fmla="*/ 23 w 120"/>
              <a:gd name="T9" fmla="*/ 0 h 26"/>
              <a:gd name="T10" fmla="*/ 109 w 120"/>
              <a:gd name="T11" fmla="*/ 0 h 26"/>
              <a:gd name="T12" fmla="*/ 119 w 120"/>
              <a:gd name="T13" fmla="*/ 3 h 26"/>
              <a:gd name="T14" fmla="*/ 111 w 120"/>
              <a:gd name="T15" fmla="*/ 24 h 26"/>
              <a:gd name="T16" fmla="*/ 99 w 120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" h="26">
                <a:moveTo>
                  <a:pt x="99" y="26"/>
                </a:moveTo>
                <a:cubicBezTo>
                  <a:pt x="11" y="26"/>
                  <a:pt x="11" y="26"/>
                  <a:pt x="11" y="26"/>
                </a:cubicBezTo>
                <a:cubicBezTo>
                  <a:pt x="5" y="26"/>
                  <a:pt x="0" y="25"/>
                  <a:pt x="1" y="24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1"/>
                  <a:pt x="17" y="0"/>
                  <a:pt x="23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5" y="0"/>
                  <a:pt x="120" y="1"/>
                  <a:pt x="119" y="3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25"/>
                  <a:pt x="106" y="26"/>
                  <a:pt x="99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2" name="ïşḻïḓe"/>
          <p:cNvSpPr/>
          <p:nvPr/>
        </p:nvSpPr>
        <p:spPr bwMode="auto">
          <a:xfrm>
            <a:off x="1681021" y="5736087"/>
            <a:ext cx="119809" cy="26845"/>
          </a:xfrm>
          <a:custGeom>
            <a:avLst/>
            <a:gdLst>
              <a:gd name="T0" fmla="*/ 100 w 116"/>
              <a:gd name="T1" fmla="*/ 26 h 26"/>
              <a:gd name="T2" fmla="*/ 11 w 116"/>
              <a:gd name="T3" fmla="*/ 26 h 26"/>
              <a:gd name="T4" fmla="*/ 1 w 116"/>
              <a:gd name="T5" fmla="*/ 24 h 26"/>
              <a:gd name="T6" fmla="*/ 8 w 116"/>
              <a:gd name="T7" fmla="*/ 3 h 26"/>
              <a:gd name="T8" fmla="*/ 19 w 116"/>
              <a:gd name="T9" fmla="*/ 0 h 26"/>
              <a:gd name="T10" fmla="*/ 105 w 116"/>
              <a:gd name="T11" fmla="*/ 0 h 26"/>
              <a:gd name="T12" fmla="*/ 116 w 116"/>
              <a:gd name="T13" fmla="*/ 3 h 26"/>
              <a:gd name="T14" fmla="*/ 111 w 116"/>
              <a:gd name="T15" fmla="*/ 24 h 26"/>
              <a:gd name="T16" fmla="*/ 100 w 116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" h="26">
                <a:moveTo>
                  <a:pt x="100" y="26"/>
                </a:moveTo>
                <a:cubicBezTo>
                  <a:pt x="11" y="26"/>
                  <a:pt x="11" y="26"/>
                  <a:pt x="11" y="26"/>
                </a:cubicBezTo>
                <a:cubicBezTo>
                  <a:pt x="5" y="26"/>
                  <a:pt x="0" y="25"/>
                  <a:pt x="1" y="24"/>
                </a:cubicBezTo>
                <a:cubicBezTo>
                  <a:pt x="8" y="3"/>
                  <a:pt x="8" y="3"/>
                  <a:pt x="8" y="3"/>
                </a:cubicBezTo>
                <a:cubicBezTo>
                  <a:pt x="8" y="1"/>
                  <a:pt x="13" y="0"/>
                  <a:pt x="19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111" y="0"/>
                  <a:pt x="116" y="1"/>
                  <a:pt x="116" y="3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25"/>
                  <a:pt x="106" y="26"/>
                  <a:pt x="100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3" name="iś1îdé"/>
          <p:cNvSpPr/>
          <p:nvPr/>
        </p:nvSpPr>
        <p:spPr bwMode="auto">
          <a:xfrm>
            <a:off x="1977313" y="5736087"/>
            <a:ext cx="113844" cy="26845"/>
          </a:xfrm>
          <a:custGeom>
            <a:avLst/>
            <a:gdLst>
              <a:gd name="T0" fmla="*/ 99 w 110"/>
              <a:gd name="T1" fmla="*/ 26 h 26"/>
              <a:gd name="T2" fmla="*/ 11 w 110"/>
              <a:gd name="T3" fmla="*/ 26 h 26"/>
              <a:gd name="T4" fmla="*/ 0 w 110"/>
              <a:gd name="T5" fmla="*/ 24 h 26"/>
              <a:gd name="T6" fmla="*/ 0 w 110"/>
              <a:gd name="T7" fmla="*/ 3 h 26"/>
              <a:gd name="T8" fmla="*/ 11 w 110"/>
              <a:gd name="T9" fmla="*/ 0 h 26"/>
              <a:gd name="T10" fmla="*/ 97 w 110"/>
              <a:gd name="T11" fmla="*/ 0 h 26"/>
              <a:gd name="T12" fmla="*/ 108 w 110"/>
              <a:gd name="T13" fmla="*/ 3 h 26"/>
              <a:gd name="T14" fmla="*/ 110 w 110"/>
              <a:gd name="T15" fmla="*/ 24 h 26"/>
              <a:gd name="T16" fmla="*/ 99 w 110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26">
                <a:moveTo>
                  <a:pt x="99" y="26"/>
                </a:moveTo>
                <a:cubicBezTo>
                  <a:pt x="11" y="26"/>
                  <a:pt x="11" y="26"/>
                  <a:pt x="11" y="26"/>
                </a:cubicBezTo>
                <a:cubicBezTo>
                  <a:pt x="5" y="26"/>
                  <a:pt x="0" y="25"/>
                  <a:pt x="0" y="2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5" y="0"/>
                  <a:pt x="11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3" y="0"/>
                  <a:pt x="108" y="1"/>
                  <a:pt x="108" y="3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25"/>
                  <a:pt x="105" y="26"/>
                  <a:pt x="99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4" name="ïṩľïḑê"/>
          <p:cNvSpPr/>
          <p:nvPr/>
        </p:nvSpPr>
        <p:spPr bwMode="auto">
          <a:xfrm>
            <a:off x="1828669" y="5736087"/>
            <a:ext cx="115832" cy="26845"/>
          </a:xfrm>
          <a:custGeom>
            <a:avLst/>
            <a:gdLst>
              <a:gd name="T0" fmla="*/ 100 w 112"/>
              <a:gd name="T1" fmla="*/ 26 h 26"/>
              <a:gd name="T2" fmla="*/ 11 w 112"/>
              <a:gd name="T3" fmla="*/ 26 h 26"/>
              <a:gd name="T4" fmla="*/ 1 w 112"/>
              <a:gd name="T5" fmla="*/ 24 h 26"/>
              <a:gd name="T6" fmla="*/ 4 w 112"/>
              <a:gd name="T7" fmla="*/ 3 h 26"/>
              <a:gd name="T8" fmla="*/ 16 w 112"/>
              <a:gd name="T9" fmla="*/ 0 h 26"/>
              <a:gd name="T10" fmla="*/ 102 w 112"/>
              <a:gd name="T11" fmla="*/ 0 h 26"/>
              <a:gd name="T12" fmla="*/ 112 w 112"/>
              <a:gd name="T13" fmla="*/ 3 h 26"/>
              <a:gd name="T14" fmla="*/ 111 w 112"/>
              <a:gd name="T15" fmla="*/ 24 h 26"/>
              <a:gd name="T16" fmla="*/ 100 w 112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" h="26">
                <a:moveTo>
                  <a:pt x="100" y="26"/>
                </a:moveTo>
                <a:cubicBezTo>
                  <a:pt x="11" y="26"/>
                  <a:pt x="11" y="26"/>
                  <a:pt x="11" y="26"/>
                </a:cubicBezTo>
                <a:cubicBezTo>
                  <a:pt x="5" y="26"/>
                  <a:pt x="0" y="25"/>
                  <a:pt x="1" y="24"/>
                </a:cubicBezTo>
                <a:cubicBezTo>
                  <a:pt x="4" y="3"/>
                  <a:pt x="4" y="3"/>
                  <a:pt x="4" y="3"/>
                </a:cubicBezTo>
                <a:cubicBezTo>
                  <a:pt x="5" y="1"/>
                  <a:pt x="10" y="0"/>
                  <a:pt x="16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2" y="1"/>
                  <a:pt x="112" y="3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25"/>
                  <a:pt x="106" y="26"/>
                  <a:pt x="100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5" name="îṡḷiḋe"/>
          <p:cNvSpPr/>
          <p:nvPr/>
        </p:nvSpPr>
        <p:spPr bwMode="auto">
          <a:xfrm>
            <a:off x="2120984" y="5736087"/>
            <a:ext cx="117821" cy="26845"/>
          </a:xfrm>
          <a:custGeom>
            <a:avLst/>
            <a:gdLst>
              <a:gd name="T0" fmla="*/ 104 w 114"/>
              <a:gd name="T1" fmla="*/ 26 h 26"/>
              <a:gd name="T2" fmla="*/ 15 w 114"/>
              <a:gd name="T3" fmla="*/ 26 h 26"/>
              <a:gd name="T4" fmla="*/ 4 w 114"/>
              <a:gd name="T5" fmla="*/ 24 h 26"/>
              <a:gd name="T6" fmla="*/ 0 w 114"/>
              <a:gd name="T7" fmla="*/ 3 h 26"/>
              <a:gd name="T8" fmla="*/ 11 w 114"/>
              <a:gd name="T9" fmla="*/ 0 h 26"/>
              <a:gd name="T10" fmla="*/ 97 w 114"/>
              <a:gd name="T11" fmla="*/ 0 h 26"/>
              <a:gd name="T12" fmla="*/ 108 w 114"/>
              <a:gd name="T13" fmla="*/ 3 h 26"/>
              <a:gd name="T14" fmla="*/ 114 w 114"/>
              <a:gd name="T15" fmla="*/ 24 h 26"/>
              <a:gd name="T16" fmla="*/ 104 w 114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4" h="26">
                <a:moveTo>
                  <a:pt x="104" y="26"/>
                </a:moveTo>
                <a:cubicBezTo>
                  <a:pt x="15" y="26"/>
                  <a:pt x="15" y="26"/>
                  <a:pt x="15" y="26"/>
                </a:cubicBezTo>
                <a:cubicBezTo>
                  <a:pt x="9" y="26"/>
                  <a:pt x="4" y="25"/>
                  <a:pt x="4" y="2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5" y="0"/>
                  <a:pt x="11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3" y="0"/>
                  <a:pt x="108" y="1"/>
                  <a:pt x="108" y="3"/>
                </a:cubicBezTo>
                <a:cubicBezTo>
                  <a:pt x="114" y="24"/>
                  <a:pt x="114" y="24"/>
                  <a:pt x="114" y="24"/>
                </a:cubicBezTo>
                <a:cubicBezTo>
                  <a:pt x="114" y="25"/>
                  <a:pt x="110" y="26"/>
                  <a:pt x="104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6" name="ïsḷïḍé"/>
          <p:cNvSpPr/>
          <p:nvPr/>
        </p:nvSpPr>
        <p:spPr bwMode="auto">
          <a:xfrm>
            <a:off x="2265650" y="5736087"/>
            <a:ext cx="121798" cy="26845"/>
          </a:xfrm>
          <a:custGeom>
            <a:avLst/>
            <a:gdLst>
              <a:gd name="T0" fmla="*/ 107 w 118"/>
              <a:gd name="T1" fmla="*/ 26 h 26"/>
              <a:gd name="T2" fmla="*/ 18 w 118"/>
              <a:gd name="T3" fmla="*/ 26 h 26"/>
              <a:gd name="T4" fmla="*/ 6 w 118"/>
              <a:gd name="T5" fmla="*/ 24 h 26"/>
              <a:gd name="T6" fmla="*/ 0 w 118"/>
              <a:gd name="T7" fmla="*/ 3 h 26"/>
              <a:gd name="T8" fmla="*/ 10 w 118"/>
              <a:gd name="T9" fmla="*/ 0 h 26"/>
              <a:gd name="T10" fmla="*/ 96 w 118"/>
              <a:gd name="T11" fmla="*/ 0 h 26"/>
              <a:gd name="T12" fmla="*/ 108 w 118"/>
              <a:gd name="T13" fmla="*/ 3 h 26"/>
              <a:gd name="T14" fmla="*/ 117 w 118"/>
              <a:gd name="T15" fmla="*/ 24 h 26"/>
              <a:gd name="T16" fmla="*/ 107 w 118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8" h="26">
                <a:moveTo>
                  <a:pt x="107" y="26"/>
                </a:moveTo>
                <a:cubicBezTo>
                  <a:pt x="18" y="26"/>
                  <a:pt x="18" y="26"/>
                  <a:pt x="18" y="26"/>
                </a:cubicBezTo>
                <a:cubicBezTo>
                  <a:pt x="12" y="26"/>
                  <a:pt x="7" y="25"/>
                  <a:pt x="6" y="2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4" y="0"/>
                  <a:pt x="10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2" y="0"/>
                  <a:pt x="107" y="1"/>
                  <a:pt x="108" y="3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18" y="25"/>
                  <a:pt x="113" y="26"/>
                  <a:pt x="107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7" name="í$ľiḑé"/>
          <p:cNvSpPr/>
          <p:nvPr/>
        </p:nvSpPr>
        <p:spPr bwMode="auto">
          <a:xfrm>
            <a:off x="2409321" y="5736087"/>
            <a:ext cx="125775" cy="26845"/>
          </a:xfrm>
          <a:custGeom>
            <a:avLst/>
            <a:gdLst>
              <a:gd name="T0" fmla="*/ 111 w 122"/>
              <a:gd name="T1" fmla="*/ 26 h 26"/>
              <a:gd name="T2" fmla="*/ 23 w 122"/>
              <a:gd name="T3" fmla="*/ 26 h 26"/>
              <a:gd name="T4" fmla="*/ 10 w 122"/>
              <a:gd name="T5" fmla="*/ 24 h 26"/>
              <a:gd name="T6" fmla="*/ 1 w 122"/>
              <a:gd name="T7" fmla="*/ 3 h 26"/>
              <a:gd name="T8" fmla="*/ 10 w 122"/>
              <a:gd name="T9" fmla="*/ 0 h 26"/>
              <a:gd name="T10" fmla="*/ 96 w 122"/>
              <a:gd name="T11" fmla="*/ 0 h 26"/>
              <a:gd name="T12" fmla="*/ 109 w 122"/>
              <a:gd name="T13" fmla="*/ 3 h 26"/>
              <a:gd name="T14" fmla="*/ 121 w 122"/>
              <a:gd name="T15" fmla="*/ 24 h 26"/>
              <a:gd name="T16" fmla="*/ 111 w 122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2" h="26">
                <a:moveTo>
                  <a:pt x="111" y="26"/>
                </a:moveTo>
                <a:cubicBezTo>
                  <a:pt x="23" y="26"/>
                  <a:pt x="23" y="26"/>
                  <a:pt x="23" y="26"/>
                </a:cubicBezTo>
                <a:cubicBezTo>
                  <a:pt x="16" y="26"/>
                  <a:pt x="11" y="25"/>
                  <a:pt x="10" y="24"/>
                </a:cubicBezTo>
                <a:cubicBezTo>
                  <a:pt x="1" y="3"/>
                  <a:pt x="1" y="3"/>
                  <a:pt x="1" y="3"/>
                </a:cubicBezTo>
                <a:cubicBezTo>
                  <a:pt x="0" y="1"/>
                  <a:pt x="4" y="0"/>
                  <a:pt x="10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102" y="0"/>
                  <a:pt x="108" y="1"/>
                  <a:pt x="109" y="3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2" y="25"/>
                  <a:pt x="117" y="26"/>
                  <a:pt x="111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8" name="iŝlïdé"/>
          <p:cNvSpPr/>
          <p:nvPr/>
        </p:nvSpPr>
        <p:spPr bwMode="auto">
          <a:xfrm>
            <a:off x="2552495" y="5736087"/>
            <a:ext cx="130249" cy="26845"/>
          </a:xfrm>
          <a:custGeom>
            <a:avLst/>
            <a:gdLst>
              <a:gd name="T0" fmla="*/ 115 w 126"/>
              <a:gd name="T1" fmla="*/ 26 h 26"/>
              <a:gd name="T2" fmla="*/ 27 w 126"/>
              <a:gd name="T3" fmla="*/ 26 h 26"/>
              <a:gd name="T4" fmla="*/ 14 w 126"/>
              <a:gd name="T5" fmla="*/ 24 h 26"/>
              <a:gd name="T6" fmla="*/ 1 w 126"/>
              <a:gd name="T7" fmla="*/ 3 h 26"/>
              <a:gd name="T8" fmla="*/ 11 w 126"/>
              <a:gd name="T9" fmla="*/ 0 h 26"/>
              <a:gd name="T10" fmla="*/ 97 w 126"/>
              <a:gd name="T11" fmla="*/ 0 h 26"/>
              <a:gd name="T12" fmla="*/ 109 w 126"/>
              <a:gd name="T13" fmla="*/ 3 h 26"/>
              <a:gd name="T14" fmla="*/ 125 w 126"/>
              <a:gd name="T15" fmla="*/ 24 h 26"/>
              <a:gd name="T16" fmla="*/ 115 w 126"/>
              <a:gd name="T17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" h="26">
                <a:moveTo>
                  <a:pt x="115" y="26"/>
                </a:moveTo>
                <a:cubicBezTo>
                  <a:pt x="27" y="26"/>
                  <a:pt x="27" y="26"/>
                  <a:pt x="27" y="26"/>
                </a:cubicBezTo>
                <a:cubicBezTo>
                  <a:pt x="21" y="26"/>
                  <a:pt x="15" y="25"/>
                  <a:pt x="14" y="24"/>
                </a:cubicBezTo>
                <a:cubicBezTo>
                  <a:pt x="1" y="3"/>
                  <a:pt x="1" y="3"/>
                  <a:pt x="1" y="3"/>
                </a:cubicBezTo>
                <a:cubicBezTo>
                  <a:pt x="0" y="1"/>
                  <a:pt x="5" y="0"/>
                  <a:pt x="11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3" y="0"/>
                  <a:pt x="108" y="1"/>
                  <a:pt x="109" y="3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6" y="25"/>
                  <a:pt x="122" y="26"/>
                  <a:pt x="115" y="26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9" name="íŝļíḋe"/>
          <p:cNvSpPr/>
          <p:nvPr/>
        </p:nvSpPr>
        <p:spPr bwMode="auto">
          <a:xfrm>
            <a:off x="2697161" y="5736087"/>
            <a:ext cx="201339" cy="26845"/>
          </a:xfrm>
          <a:custGeom>
            <a:avLst/>
            <a:gdLst>
              <a:gd name="T0" fmla="*/ 69 w 195"/>
              <a:gd name="T1" fmla="*/ 0 h 26"/>
              <a:gd name="T2" fmla="*/ 10 w 195"/>
              <a:gd name="T3" fmla="*/ 0 h 26"/>
              <a:gd name="T4" fmla="*/ 1 w 195"/>
              <a:gd name="T5" fmla="*/ 3 h 26"/>
              <a:gd name="T6" fmla="*/ 17 w 195"/>
              <a:gd name="T7" fmla="*/ 24 h 26"/>
              <a:gd name="T8" fmla="*/ 30 w 195"/>
              <a:gd name="T9" fmla="*/ 26 h 26"/>
              <a:gd name="T10" fmla="*/ 91 w 195"/>
              <a:gd name="T11" fmla="*/ 26 h 26"/>
              <a:gd name="T12" fmla="*/ 185 w 195"/>
              <a:gd name="T13" fmla="*/ 26 h 26"/>
              <a:gd name="T14" fmla="*/ 193 w 195"/>
              <a:gd name="T15" fmla="*/ 24 h 26"/>
              <a:gd name="T16" fmla="*/ 173 w 195"/>
              <a:gd name="T17" fmla="*/ 3 h 26"/>
              <a:gd name="T18" fmla="*/ 160 w 195"/>
              <a:gd name="T19" fmla="*/ 0 h 26"/>
              <a:gd name="T20" fmla="*/ 69 w 195"/>
              <a:gd name="T2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5" h="26">
                <a:moveTo>
                  <a:pt x="69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2"/>
                  <a:pt x="1" y="3"/>
                </a:cubicBezTo>
                <a:cubicBezTo>
                  <a:pt x="17" y="24"/>
                  <a:pt x="17" y="24"/>
                  <a:pt x="17" y="24"/>
                </a:cubicBezTo>
                <a:cubicBezTo>
                  <a:pt x="18" y="25"/>
                  <a:pt x="24" y="26"/>
                  <a:pt x="30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185" y="26"/>
                  <a:pt x="185" y="26"/>
                  <a:pt x="185" y="26"/>
                </a:cubicBezTo>
                <a:cubicBezTo>
                  <a:pt x="191" y="26"/>
                  <a:pt x="195" y="25"/>
                  <a:pt x="193" y="24"/>
                </a:cubicBezTo>
                <a:cubicBezTo>
                  <a:pt x="173" y="3"/>
                  <a:pt x="173" y="3"/>
                  <a:pt x="173" y="3"/>
                </a:cubicBezTo>
                <a:cubicBezTo>
                  <a:pt x="172" y="2"/>
                  <a:pt x="166" y="0"/>
                  <a:pt x="160" y="0"/>
                </a:cubicBezTo>
                <a:lnTo>
                  <a:pt x="69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0" name="iṧḻiḓè"/>
          <p:cNvSpPr/>
          <p:nvPr/>
        </p:nvSpPr>
        <p:spPr bwMode="auto">
          <a:xfrm>
            <a:off x="1590543" y="5849434"/>
            <a:ext cx="795911" cy="32811"/>
          </a:xfrm>
          <a:custGeom>
            <a:avLst/>
            <a:gdLst>
              <a:gd name="T0" fmla="*/ 758 w 771"/>
              <a:gd name="T1" fmla="*/ 32 h 32"/>
              <a:gd name="T2" fmla="*/ 12 w 771"/>
              <a:gd name="T3" fmla="*/ 32 h 32"/>
              <a:gd name="T4" fmla="*/ 0 w 771"/>
              <a:gd name="T5" fmla="*/ 30 h 32"/>
              <a:gd name="T6" fmla="*/ 11 w 771"/>
              <a:gd name="T7" fmla="*/ 2 h 32"/>
              <a:gd name="T8" fmla="*/ 24 w 771"/>
              <a:gd name="T9" fmla="*/ 0 h 32"/>
              <a:gd name="T10" fmla="*/ 747 w 771"/>
              <a:gd name="T11" fmla="*/ 0 h 32"/>
              <a:gd name="T12" fmla="*/ 760 w 771"/>
              <a:gd name="T13" fmla="*/ 2 h 32"/>
              <a:gd name="T14" fmla="*/ 770 w 771"/>
              <a:gd name="T15" fmla="*/ 30 h 32"/>
              <a:gd name="T16" fmla="*/ 758 w 771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1" h="32">
                <a:moveTo>
                  <a:pt x="758" y="32"/>
                </a:move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1"/>
                  <a:pt x="0" y="30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7" y="0"/>
                  <a:pt x="24" y="0"/>
                </a:cubicBezTo>
                <a:cubicBezTo>
                  <a:pt x="747" y="0"/>
                  <a:pt x="747" y="0"/>
                  <a:pt x="747" y="0"/>
                </a:cubicBezTo>
                <a:cubicBezTo>
                  <a:pt x="753" y="0"/>
                  <a:pt x="759" y="1"/>
                  <a:pt x="760" y="2"/>
                </a:cubicBezTo>
                <a:cubicBezTo>
                  <a:pt x="770" y="30"/>
                  <a:pt x="770" y="30"/>
                  <a:pt x="770" y="30"/>
                </a:cubicBezTo>
                <a:cubicBezTo>
                  <a:pt x="771" y="31"/>
                  <a:pt x="765" y="32"/>
                  <a:pt x="758" y="32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0" name="ïṧlíďè"/>
          <p:cNvSpPr/>
          <p:nvPr/>
        </p:nvSpPr>
        <p:spPr bwMode="auto">
          <a:xfrm>
            <a:off x="1308171" y="5342855"/>
            <a:ext cx="0" cy="994"/>
          </a:xfrm>
          <a:custGeom>
            <a:avLst/>
            <a:gdLst>
              <a:gd name="T0" fmla="*/ 2 h 2"/>
              <a:gd name="T1" fmla="*/ 0 h 2"/>
              <a:gd name="T2" fmla="*/ 2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">
                <a:moveTo>
                  <a:pt x="0" y="2"/>
                </a:moveTo>
                <a:lnTo>
                  <a:pt x="0" y="0"/>
                </a:lnTo>
                <a:lnTo>
                  <a:pt x="0" y="2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1" name="íṧľîḋé"/>
          <p:cNvSpPr/>
          <p:nvPr/>
        </p:nvSpPr>
        <p:spPr bwMode="auto">
          <a:xfrm>
            <a:off x="1280331" y="5343849"/>
            <a:ext cx="497" cy="497"/>
          </a:xfrm>
          <a:prstGeom prst="rect">
            <a:avLst/>
          </a:pr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0" name="ïṡ1îḑé"/>
          <p:cNvSpPr/>
          <p:nvPr/>
        </p:nvSpPr>
        <p:spPr bwMode="auto">
          <a:xfrm>
            <a:off x="1364347" y="5328438"/>
            <a:ext cx="3977" cy="1989"/>
          </a:xfrm>
          <a:custGeom>
            <a:avLst/>
            <a:gdLst>
              <a:gd name="T0" fmla="*/ 4 w 4"/>
              <a:gd name="T1" fmla="*/ 1 h 2"/>
              <a:gd name="T2" fmla="*/ 3 w 4"/>
              <a:gd name="T3" fmla="*/ 0 h 2"/>
              <a:gd name="T4" fmla="*/ 4 w 4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">
                <a:moveTo>
                  <a:pt x="4" y="1"/>
                </a:moveTo>
                <a:cubicBezTo>
                  <a:pt x="3" y="1"/>
                  <a:pt x="3" y="0"/>
                  <a:pt x="3" y="0"/>
                </a:cubicBezTo>
                <a:cubicBezTo>
                  <a:pt x="3" y="1"/>
                  <a:pt x="0" y="2"/>
                  <a:pt x="4" y="1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5" name="iś1îďe"/>
          <p:cNvSpPr/>
          <p:nvPr/>
        </p:nvSpPr>
        <p:spPr bwMode="auto">
          <a:xfrm>
            <a:off x="1367330" y="53284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优势创新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C54B70-1EF4-4AA8-8B91-8492294C2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39" y="2394204"/>
            <a:ext cx="1247775" cy="1057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B5E47B-DF3F-45B4-A3E7-8F0DCA0AA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373" y="2371828"/>
            <a:ext cx="1247759" cy="1131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3443D1-C619-4D27-8085-002AE1FE2950}"/>
              </a:ext>
            </a:extLst>
          </p:cNvPr>
          <p:cNvSpPr txBox="1"/>
          <p:nvPr/>
        </p:nvSpPr>
        <p:spPr>
          <a:xfrm>
            <a:off x="5673477" y="4340352"/>
            <a:ext cx="914400" cy="914400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A2A0B3-FCEF-4CFF-B81F-49694637847A}"/>
              </a:ext>
            </a:extLst>
          </p:cNvPr>
          <p:cNvSpPr txBox="1"/>
          <p:nvPr/>
        </p:nvSpPr>
        <p:spPr>
          <a:xfrm>
            <a:off x="9860239" y="2371828"/>
            <a:ext cx="1660249" cy="914400"/>
          </a:xfrm>
          <a:prstGeom prst="rect">
            <a:avLst/>
          </a:prstGeom>
          <a:noFill/>
        </p:spPr>
        <p:txBody>
          <a:bodyPr wrap="none" lIns="90000" tIns="46800" rIns="90000" bIns="46800" rtlCol="0" anchor="ctr" anchorCtr="0">
            <a:normAutofit/>
          </a:bodyPr>
          <a:lstStyle/>
          <a:p>
            <a:pPr algn="ctr"/>
            <a:r>
              <a:rPr lang="en-US" altLang="zh-CN" sz="2000" b="1" dirty="0"/>
              <a:t>Python+PyQt</a:t>
            </a:r>
            <a:endParaRPr lang="zh-CN" altLang="en-US" sz="2000" b="1" dirty="0"/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534C6CDA-AE1C-48D4-88FD-077494BBAFE6}"/>
              </a:ext>
            </a:extLst>
          </p:cNvPr>
          <p:cNvGrpSpPr/>
          <p:nvPr/>
        </p:nvGrpSpPr>
        <p:grpSpPr>
          <a:xfrm>
            <a:off x="5673477" y="3949804"/>
            <a:ext cx="1435228" cy="1108223"/>
            <a:chOff x="4737697" y="4266424"/>
            <a:chExt cx="1435228" cy="1108223"/>
          </a:xfrm>
        </p:grpSpPr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BE9D2BFC-3830-4C48-B107-72F542258C2F}"/>
                </a:ext>
              </a:extLst>
            </p:cNvPr>
            <p:cNvSpPr txBox="1"/>
            <p:nvPr/>
          </p:nvSpPr>
          <p:spPr>
            <a:xfrm>
              <a:off x="4737697" y="4266424"/>
              <a:ext cx="1415772" cy="830997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自动</a:t>
              </a:r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EF53FF74-0EF8-4A4B-92D2-801A35868980}"/>
                </a:ext>
              </a:extLst>
            </p:cNvPr>
            <p:cNvSpPr/>
            <p:nvPr/>
          </p:nvSpPr>
          <p:spPr>
            <a:xfrm>
              <a:off x="4757153" y="4956456"/>
              <a:ext cx="1415772" cy="418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取代人工读片</a:t>
              </a:r>
            </a:p>
          </p:txBody>
        </p:sp>
      </p:grp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2134121F-109D-4217-ACE9-59A1CD394E53}"/>
              </a:ext>
            </a:extLst>
          </p:cNvPr>
          <p:cNvCxnSpPr/>
          <p:nvPr/>
        </p:nvCxnSpPr>
        <p:spPr>
          <a:xfrm>
            <a:off x="7432167" y="4079465"/>
            <a:ext cx="0" cy="772031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B4BABF77-436D-4A56-884E-07B21DE644B3}"/>
              </a:ext>
            </a:extLst>
          </p:cNvPr>
          <p:cNvGrpSpPr/>
          <p:nvPr/>
        </p:nvGrpSpPr>
        <p:grpSpPr>
          <a:xfrm>
            <a:off x="7838097" y="3949804"/>
            <a:ext cx="1519048" cy="1108223"/>
            <a:chOff x="6902317" y="4266424"/>
            <a:chExt cx="1519048" cy="1108223"/>
          </a:xfrm>
        </p:grpSpPr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A691F3BF-A32D-4849-A04F-6CB700BF2806}"/>
                </a:ext>
              </a:extLst>
            </p:cNvPr>
            <p:cNvSpPr txBox="1"/>
            <p:nvPr/>
          </p:nvSpPr>
          <p:spPr>
            <a:xfrm>
              <a:off x="6902317" y="4266424"/>
              <a:ext cx="1415772" cy="830997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便捷</a:t>
              </a:r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20B14040-5672-4CA4-96CA-94009F83BB81}"/>
                </a:ext>
              </a:extLst>
            </p:cNvPr>
            <p:cNvSpPr/>
            <p:nvPr/>
          </p:nvSpPr>
          <p:spPr>
            <a:xfrm>
              <a:off x="7005593" y="4956456"/>
              <a:ext cx="1415772" cy="418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一键生成报表</a:t>
              </a:r>
            </a:p>
          </p:txBody>
        </p:sp>
      </p:grpSp>
      <p:cxnSp>
        <p:nvCxnSpPr>
          <p:cNvPr id="254" name="直接连接符 253">
            <a:extLst>
              <a:ext uri="{FF2B5EF4-FFF2-40B4-BE49-F238E27FC236}">
                <a16:creationId xmlns:a16="http://schemas.microsoft.com/office/drawing/2014/main" id="{6490794E-0CC5-42EE-9ED8-F60A555FC441}"/>
              </a:ext>
            </a:extLst>
          </p:cNvPr>
          <p:cNvCxnSpPr/>
          <p:nvPr/>
        </p:nvCxnSpPr>
        <p:spPr>
          <a:xfrm>
            <a:off x="9687687" y="4079465"/>
            <a:ext cx="0" cy="772031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grpSp>
        <p:nvGrpSpPr>
          <p:cNvPr id="255" name="组合 254">
            <a:extLst>
              <a:ext uri="{FF2B5EF4-FFF2-40B4-BE49-F238E27FC236}">
                <a16:creationId xmlns:a16="http://schemas.microsoft.com/office/drawing/2014/main" id="{9BB7FA25-C726-44D7-8F59-B7786342338A}"/>
              </a:ext>
            </a:extLst>
          </p:cNvPr>
          <p:cNvGrpSpPr/>
          <p:nvPr/>
        </p:nvGrpSpPr>
        <p:grpSpPr>
          <a:xfrm>
            <a:off x="10002717" y="3949803"/>
            <a:ext cx="1415772" cy="1108223"/>
            <a:chOff x="9066937" y="4266423"/>
            <a:chExt cx="1415772" cy="1108223"/>
          </a:xfrm>
        </p:grpSpPr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BA24566E-1336-4872-ACB0-29C3CC07CB69}"/>
                </a:ext>
              </a:extLst>
            </p:cNvPr>
            <p:cNvSpPr txBox="1"/>
            <p:nvPr/>
          </p:nvSpPr>
          <p:spPr>
            <a:xfrm>
              <a:off x="9066937" y="4266423"/>
              <a:ext cx="1415772" cy="830997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灵活</a:t>
              </a:r>
            </a:p>
          </p:txBody>
        </p:sp>
        <p:sp>
          <p:nvSpPr>
            <p:cNvPr id="257" name="矩形 256">
              <a:extLst>
                <a:ext uri="{FF2B5EF4-FFF2-40B4-BE49-F238E27FC236}">
                  <a16:creationId xmlns:a16="http://schemas.microsoft.com/office/drawing/2014/main" id="{33D092AF-39E4-4A8F-AE02-F0C6994926B9}"/>
                </a:ext>
              </a:extLst>
            </p:cNvPr>
            <p:cNvSpPr/>
            <p:nvPr/>
          </p:nvSpPr>
          <p:spPr>
            <a:xfrm>
              <a:off x="9284513" y="4956455"/>
              <a:ext cx="1005403" cy="4181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钨珠识别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3460ED60-7390-47F2-BACB-08FDC45EE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518" y="4670077"/>
            <a:ext cx="1301985" cy="761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051" y="309963"/>
            <a:ext cx="10850563" cy="663575"/>
          </a:xfrm>
        </p:spPr>
        <p:txBody>
          <a:bodyPr/>
          <a:lstStyle/>
          <a:p>
            <a:r>
              <a:rPr lang="zh-CN" altLang="en-US" dirty="0"/>
              <a:t>项目内容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1AD34-6FDC-4E0B-9F7E-7F1651B6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95" y="73330"/>
            <a:ext cx="1077926" cy="138820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602071" y="1893194"/>
            <a:ext cx="2984363" cy="3958291"/>
            <a:chOff x="7395336" y="2168709"/>
            <a:chExt cx="2324100" cy="3188928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5A35B0E5-8C85-4189-830B-32077FFD6D30}"/>
                </a:ext>
              </a:extLst>
            </p:cNvPr>
            <p:cNvGrpSpPr/>
            <p:nvPr/>
          </p:nvGrpSpPr>
          <p:grpSpPr>
            <a:xfrm>
              <a:off x="7395336" y="2168709"/>
              <a:ext cx="2324100" cy="3188928"/>
              <a:chOff x="6241012" y="2282084"/>
              <a:chExt cx="2324100" cy="3188928"/>
            </a:xfrm>
          </p:grpSpPr>
          <p:sp>
            <p:nvSpPr>
              <p:cNvPr id="57" name="圆角矩形 16">
                <a:extLst>
                  <a:ext uri="{FF2B5EF4-FFF2-40B4-BE49-F238E27FC236}">
                    <a16:creationId xmlns:a16="http://schemas.microsoft.com/office/drawing/2014/main" id="{759701F2-3088-450C-97D0-3C0927F5EAB0}"/>
                  </a:ext>
                </a:extLst>
              </p:cNvPr>
              <p:cNvSpPr/>
              <p:nvPr/>
            </p:nvSpPr>
            <p:spPr>
              <a:xfrm>
                <a:off x="6241012" y="2450419"/>
                <a:ext cx="2324100" cy="3020593"/>
              </a:xfrm>
              <a:prstGeom prst="roundRect">
                <a:avLst>
                  <a:gd name="adj" fmla="val 825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70" name="图片 69">
                <a:extLst>
                  <a:ext uri="{FF2B5EF4-FFF2-40B4-BE49-F238E27FC236}">
                    <a16:creationId xmlns:a16="http://schemas.microsoft.com/office/drawing/2014/main" id="{A51DD115-EAFB-4055-96FC-3FDBB26A9F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4071" y="2282084"/>
                <a:ext cx="780098" cy="780098"/>
              </a:xfrm>
              <a:prstGeom prst="rect">
                <a:avLst/>
              </a:prstGeom>
            </p:spPr>
          </p:pic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A915CCC-B269-469D-8B1E-24E8361E1A70}"/>
                  </a:ext>
                </a:extLst>
              </p:cNvPr>
              <p:cNvSpPr/>
              <p:nvPr/>
            </p:nvSpPr>
            <p:spPr>
              <a:xfrm>
                <a:off x="6321131" y="3481182"/>
                <a:ext cx="2186941" cy="446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+mn-ea"/>
                  </a:rPr>
                  <a:t>Dicom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+mn-ea"/>
                  </a:rPr>
                  <a:t>图像读取，对比度调节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+mn-ea"/>
                </a:endParaRPr>
              </a:p>
              <a:p>
                <a:pPr marL="0" marR="0" lvl="0" indent="0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kern="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</a:rPr>
                  <a:t>报表生成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2CC9853-E5AB-4FD7-9D50-035DC86BD45C}"/>
                  </a:ext>
                </a:extLst>
              </p:cNvPr>
              <p:cNvSpPr/>
              <p:nvPr/>
            </p:nvSpPr>
            <p:spPr>
              <a:xfrm>
                <a:off x="6306606" y="2918649"/>
                <a:ext cx="862862" cy="297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</a:rPr>
                  <a:t>界面设计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A0AEA9D5-401A-49B5-A3F7-841949D6418A}"/>
                  </a:ext>
                </a:extLst>
              </p:cNvPr>
              <p:cNvSpPr/>
              <p:nvPr/>
            </p:nvSpPr>
            <p:spPr>
              <a:xfrm>
                <a:off x="6313032" y="3176523"/>
                <a:ext cx="2252079" cy="334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+mn-ea"/>
                  </a:rPr>
                  <a:t>基于</a:t>
                </a:r>
                <a:r>
                  <a:rPr kumimoji="0" lang="en-US" altLang="zh-CN" sz="14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+mn-ea"/>
                  </a:rPr>
                  <a:t>PyQt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+mn-ea"/>
                  </a:rPr>
                  <a:t>的界面布局设计</a:t>
                </a: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43FDB0-BA41-4342-800C-E08F666E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8995" y="3895547"/>
              <a:ext cx="1568799" cy="1428693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440088" y="1893194"/>
            <a:ext cx="3070062" cy="3860538"/>
            <a:chOff x="2198733" y="2168709"/>
            <a:chExt cx="2324100" cy="318892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386A2EB-DC7C-4F68-BBD5-ABE51203A648}"/>
                </a:ext>
              </a:extLst>
            </p:cNvPr>
            <p:cNvGrpSpPr/>
            <p:nvPr/>
          </p:nvGrpSpPr>
          <p:grpSpPr>
            <a:xfrm>
              <a:off x="2198733" y="2168709"/>
              <a:ext cx="2324100" cy="3188928"/>
              <a:chOff x="1043180" y="2282084"/>
              <a:chExt cx="2324100" cy="3188928"/>
            </a:xfrm>
          </p:grpSpPr>
          <p:sp>
            <p:nvSpPr>
              <p:cNvPr id="32" name="圆角矩形 6">
                <a:extLst>
                  <a:ext uri="{FF2B5EF4-FFF2-40B4-BE49-F238E27FC236}">
                    <a16:creationId xmlns:a16="http://schemas.microsoft.com/office/drawing/2014/main" id="{67C7D555-430A-43F4-91A6-38062EA50D06}"/>
                  </a:ext>
                </a:extLst>
              </p:cNvPr>
              <p:cNvSpPr/>
              <p:nvPr/>
            </p:nvSpPr>
            <p:spPr>
              <a:xfrm>
                <a:off x="1043180" y="2450419"/>
                <a:ext cx="2324100" cy="3020593"/>
              </a:xfrm>
              <a:prstGeom prst="roundRect">
                <a:avLst>
                  <a:gd name="adj" fmla="val 825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E2D58828-557A-411F-B0F1-EEADC3A58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0046" y="2282084"/>
                <a:ext cx="780098" cy="780098"/>
              </a:xfrm>
              <a:prstGeom prst="rect">
                <a:avLst/>
              </a:prstGeom>
            </p:spPr>
          </p:pic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51488A3F-CA41-41FA-BC9A-90E530CF7E90}"/>
                  </a:ext>
                </a:extLst>
              </p:cNvPr>
              <p:cNvSpPr/>
              <p:nvPr/>
            </p:nvSpPr>
            <p:spPr>
              <a:xfrm>
                <a:off x="1118677" y="3611726"/>
                <a:ext cx="2186941" cy="266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6A91D6D-1332-4D8D-95B2-3E0001F332AE}"/>
                  </a:ext>
                </a:extLst>
              </p:cNvPr>
              <p:cNvSpPr/>
              <p:nvPr/>
            </p:nvSpPr>
            <p:spPr>
              <a:xfrm>
                <a:off x="1118677" y="2923076"/>
                <a:ext cx="838776" cy="305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</a:rPr>
                  <a:t>软件结构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E788715-BA94-4C2B-AD28-87B36A5FF131}"/>
                  </a:ext>
                </a:extLst>
              </p:cNvPr>
              <p:cNvSpPr/>
              <p:nvPr/>
            </p:nvSpPr>
            <p:spPr>
              <a:xfrm>
                <a:off x="1118677" y="3242394"/>
                <a:ext cx="2141467" cy="254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+mn-ea"/>
                  </a:rPr>
                  <a:t>依据国家标准，确定相关指标</a:t>
                </a: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295DA75C-D9FE-4704-B2A7-35BF3A1B5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13" r="3072"/>
            <a:stretch/>
          </p:blipFill>
          <p:spPr>
            <a:xfrm>
              <a:off x="2274230" y="3987773"/>
              <a:ext cx="846661" cy="133606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BF832DA-7398-4062-A32C-C7A708CAB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53440" y="3970113"/>
              <a:ext cx="1366921" cy="1336065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778462" y="1967767"/>
            <a:ext cx="2677364" cy="3844892"/>
            <a:chOff x="4797649" y="2208263"/>
            <a:chExt cx="2324100" cy="3149374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540DDCA-D16A-44DB-9908-C0AC6AED7A59}"/>
                </a:ext>
              </a:extLst>
            </p:cNvPr>
            <p:cNvGrpSpPr/>
            <p:nvPr/>
          </p:nvGrpSpPr>
          <p:grpSpPr>
            <a:xfrm>
              <a:off x="4797649" y="2208263"/>
              <a:ext cx="2324100" cy="3149374"/>
              <a:chOff x="3642096" y="2321638"/>
              <a:chExt cx="2324100" cy="3149374"/>
            </a:xfrm>
          </p:grpSpPr>
          <p:sp>
            <p:nvSpPr>
              <p:cNvPr id="51" name="圆角矩形 13">
                <a:extLst>
                  <a:ext uri="{FF2B5EF4-FFF2-40B4-BE49-F238E27FC236}">
                    <a16:creationId xmlns:a16="http://schemas.microsoft.com/office/drawing/2014/main" id="{4C62E72C-019B-48FC-8A3B-22CC61D874C9}"/>
                  </a:ext>
                </a:extLst>
              </p:cNvPr>
              <p:cNvSpPr/>
              <p:nvPr/>
            </p:nvSpPr>
            <p:spPr>
              <a:xfrm>
                <a:off x="3642096" y="2450419"/>
                <a:ext cx="2324100" cy="3020593"/>
              </a:xfrm>
              <a:prstGeom prst="roundRect">
                <a:avLst>
                  <a:gd name="adj" fmla="val 825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8E76BD6F-B074-490C-A7BE-AB3B033119CE}"/>
                  </a:ext>
                </a:extLst>
              </p:cNvPr>
              <p:cNvSpPr/>
              <p:nvPr/>
            </p:nvSpPr>
            <p:spPr>
              <a:xfrm>
                <a:off x="3721807" y="3611726"/>
                <a:ext cx="2186941" cy="642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+mn-ea"/>
                </a:endParaRPr>
              </a:p>
              <a:p>
                <a:pPr marL="0" marR="0" lvl="0" indent="0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+mn-ea"/>
                  </a:rPr>
                  <a:t>边缘检测</a:t>
                </a: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+mn-ea"/>
                </a:endParaRPr>
              </a:p>
              <a:p>
                <a:pPr marL="0" marR="0" lvl="0" indent="0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+mn-ea"/>
                  </a:rPr>
                  <a:t>特征提取</a:t>
                </a:r>
              </a:p>
            </p:txBody>
          </p:sp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3F107AB6-232B-4275-8334-41CBE0958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3659" y="2321638"/>
                <a:ext cx="780098" cy="780098"/>
              </a:xfrm>
              <a:prstGeom prst="rect">
                <a:avLst/>
              </a:prstGeom>
            </p:spPr>
          </p:pic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8DBEFB9-984E-4A51-8BC8-6132CE070EA8}"/>
                  </a:ext>
                </a:extLst>
              </p:cNvPr>
              <p:cNvSpPr/>
              <p:nvPr/>
            </p:nvSpPr>
            <p:spPr>
              <a:xfrm>
                <a:off x="3715380" y="2917070"/>
                <a:ext cx="961802" cy="302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</a:rPr>
                  <a:t>算法设计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B97A140-EA00-46D7-AAC2-186F680FAF79}"/>
                  </a:ext>
                </a:extLst>
              </p:cNvPr>
              <p:cNvSpPr/>
              <p:nvPr/>
            </p:nvSpPr>
            <p:spPr>
              <a:xfrm>
                <a:off x="3721806" y="3174944"/>
                <a:ext cx="2071481" cy="605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+mn-ea"/>
                  </a:rPr>
                  <a:t>基于图像处理和模式识别技术</a:t>
                </a:r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CE13033-19FC-416E-8A92-2403FC0CE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1978"/>
            <a:stretch/>
          </p:blipFill>
          <p:spPr>
            <a:xfrm>
              <a:off x="5177957" y="4103395"/>
              <a:ext cx="1636930" cy="1189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085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mzyb45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38100">
          <a:noFill/>
        </a:ln>
      </a:spPr>
      <a:bodyPr rtlCol="0" anchor="ctr"/>
      <a:lstStyle>
        <a:defPPr algn="ctr">
          <a:defRPr dirty="0" smtClean="0">
            <a:solidFill>
              <a:schemeClr val="dk1"/>
            </a:solidFill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type="none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0000" tIns="46800" rIns="90000" bIns="46800" rtlCol="0" anchor="ctr" anchorCtr="0">
        <a:normAutofit/>
      </a:bodyPr>
      <a:lstStyle>
        <a:defPPr algn="ctr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</TotalTime>
  <Words>374</Words>
  <Application>Microsoft Office PowerPoint</Application>
  <PresentationFormat>宽屏</PresentationFormat>
  <Paragraphs>119</Paragraphs>
  <Slides>17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等线</vt:lpstr>
      <vt:lpstr>等线 Light</vt:lpstr>
      <vt:lpstr>华文中宋</vt:lpstr>
      <vt:lpstr>思源黑体 CN Light</vt:lpstr>
      <vt:lpstr>思源黑体 CN Medium</vt:lpstr>
      <vt:lpstr>宋体</vt:lpstr>
      <vt:lpstr>微软雅黑</vt:lpstr>
      <vt:lpstr>Arial</vt:lpstr>
      <vt:lpstr>Calibri</vt:lpstr>
      <vt:lpstr>Impact</vt:lpstr>
      <vt:lpstr>Wingdings</vt:lpstr>
      <vt:lpstr>Office 主题​​</vt:lpstr>
      <vt:lpstr>iSlide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部分数据</vt:lpstr>
      <vt:lpstr>PowerPoint 演示文稿</vt:lpstr>
      <vt:lpstr>优势创新</vt:lpstr>
      <vt:lpstr>项目内容</vt:lpstr>
      <vt:lpstr>算法设计</vt:lpstr>
      <vt:lpstr>PowerPoint 演示文稿</vt:lpstr>
      <vt:lpstr>软件展示（视频）</vt:lpstr>
      <vt:lpstr>论文</vt:lpstr>
      <vt:lpstr>项目成果</vt:lpstr>
      <vt:lpstr>PowerPoint 演示文稿</vt:lpstr>
      <vt:lpstr>应用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慧 闫</dc:creator>
  <cp:lastModifiedBy>闫 慧</cp:lastModifiedBy>
  <cp:revision>72</cp:revision>
  <dcterms:created xsi:type="dcterms:W3CDTF">2019-03-03T06:28:46Z</dcterms:created>
  <dcterms:modified xsi:type="dcterms:W3CDTF">2020-06-04T13:49:34Z</dcterms:modified>
</cp:coreProperties>
</file>